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9" r:id="rId2"/>
    <p:sldId id="262" r:id="rId3"/>
    <p:sldId id="265" r:id="rId4"/>
    <p:sldId id="263" r:id="rId5"/>
    <p:sldId id="264" r:id="rId6"/>
    <p:sldId id="266" r:id="rId7"/>
    <p:sldId id="267" r:id="rId8"/>
    <p:sldId id="271" r:id="rId9"/>
    <p:sldId id="272" r:id="rId10"/>
    <p:sldId id="273"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E9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2"/>
    <p:restoredTop sz="94630"/>
  </p:normalViewPr>
  <p:slideViewPr>
    <p:cSldViewPr snapToGrid="0">
      <p:cViewPr varScale="1">
        <p:scale>
          <a:sx n="93" d="100"/>
          <a:sy n="93" d="100"/>
        </p:scale>
        <p:origin x="216" y="6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19D5D-1064-C075-A39B-08B324765D9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D5CEE6C-BC21-C5AB-D589-FFA252BA64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E4927D3-FA5C-A2F4-56B8-00C7D6F0DD86}"/>
              </a:ext>
            </a:extLst>
          </p:cNvPr>
          <p:cNvSpPr>
            <a:spLocks noGrp="1"/>
          </p:cNvSpPr>
          <p:nvPr>
            <p:ph type="dt" sz="half" idx="10"/>
          </p:nvPr>
        </p:nvSpPr>
        <p:spPr/>
        <p:txBody>
          <a:bodyPr/>
          <a:lstStyle/>
          <a:p>
            <a:fld id="{80B5B7C8-17CE-3746-BEDC-352AB0D80C0D}" type="datetimeFigureOut">
              <a:rPr lang="en-US" smtClean="0"/>
              <a:t>7/12/23</a:t>
            </a:fld>
            <a:endParaRPr lang="en-US"/>
          </a:p>
        </p:txBody>
      </p:sp>
      <p:sp>
        <p:nvSpPr>
          <p:cNvPr id="5" name="Footer Placeholder 4">
            <a:extLst>
              <a:ext uri="{FF2B5EF4-FFF2-40B4-BE49-F238E27FC236}">
                <a16:creationId xmlns:a16="http://schemas.microsoft.com/office/drawing/2014/main" id="{B948B95C-7C22-044F-62D8-B65F73FAB0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6628F7-7E0E-27A5-27A4-59B5EF5B56ED}"/>
              </a:ext>
            </a:extLst>
          </p:cNvPr>
          <p:cNvSpPr>
            <a:spLocks noGrp="1"/>
          </p:cNvSpPr>
          <p:nvPr>
            <p:ph type="sldNum" sz="quarter" idx="12"/>
          </p:nvPr>
        </p:nvSpPr>
        <p:spPr/>
        <p:txBody>
          <a:bodyPr/>
          <a:lstStyle/>
          <a:p>
            <a:fld id="{CA4BF608-3BBA-1946-959A-0F1E36B46DB2}" type="slidenum">
              <a:rPr lang="en-US" smtClean="0"/>
              <a:t>‹#›</a:t>
            </a:fld>
            <a:endParaRPr lang="en-US"/>
          </a:p>
        </p:txBody>
      </p:sp>
    </p:spTree>
    <p:extLst>
      <p:ext uri="{BB962C8B-B14F-4D97-AF65-F5344CB8AC3E}">
        <p14:creationId xmlns:p14="http://schemas.microsoft.com/office/powerpoint/2010/main" val="3712595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7D398-75A3-EF87-03FB-B5C6691FBBB3}"/>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2D30DA3-CC22-305D-D269-66D3D04558A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D6A5068-43A6-8317-9BEC-82E0FC52B30D}"/>
              </a:ext>
            </a:extLst>
          </p:cNvPr>
          <p:cNvSpPr>
            <a:spLocks noGrp="1"/>
          </p:cNvSpPr>
          <p:nvPr>
            <p:ph type="dt" sz="half" idx="10"/>
          </p:nvPr>
        </p:nvSpPr>
        <p:spPr/>
        <p:txBody>
          <a:bodyPr/>
          <a:lstStyle/>
          <a:p>
            <a:fld id="{80B5B7C8-17CE-3746-BEDC-352AB0D80C0D}" type="datetimeFigureOut">
              <a:rPr lang="en-US" smtClean="0"/>
              <a:t>7/12/23</a:t>
            </a:fld>
            <a:endParaRPr lang="en-US"/>
          </a:p>
        </p:txBody>
      </p:sp>
      <p:sp>
        <p:nvSpPr>
          <p:cNvPr id="5" name="Footer Placeholder 4">
            <a:extLst>
              <a:ext uri="{FF2B5EF4-FFF2-40B4-BE49-F238E27FC236}">
                <a16:creationId xmlns:a16="http://schemas.microsoft.com/office/drawing/2014/main" id="{EBFCC8A3-B859-C4AC-EB5E-A7BA654B21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CB4859-A708-125A-9D32-E26FD9DCD991}"/>
              </a:ext>
            </a:extLst>
          </p:cNvPr>
          <p:cNvSpPr>
            <a:spLocks noGrp="1"/>
          </p:cNvSpPr>
          <p:nvPr>
            <p:ph type="sldNum" sz="quarter" idx="12"/>
          </p:nvPr>
        </p:nvSpPr>
        <p:spPr/>
        <p:txBody>
          <a:bodyPr/>
          <a:lstStyle/>
          <a:p>
            <a:fld id="{CA4BF608-3BBA-1946-959A-0F1E36B46DB2}" type="slidenum">
              <a:rPr lang="en-US" smtClean="0"/>
              <a:t>‹#›</a:t>
            </a:fld>
            <a:endParaRPr lang="en-US"/>
          </a:p>
        </p:txBody>
      </p:sp>
    </p:spTree>
    <p:extLst>
      <p:ext uri="{BB962C8B-B14F-4D97-AF65-F5344CB8AC3E}">
        <p14:creationId xmlns:p14="http://schemas.microsoft.com/office/powerpoint/2010/main" val="1810174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F18D9C-B876-F2DE-5495-A3140BF5854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4D9E72F-DFFD-332C-817C-60C869DDA66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F06584E-627E-49D3-5235-07B502DD0809}"/>
              </a:ext>
            </a:extLst>
          </p:cNvPr>
          <p:cNvSpPr>
            <a:spLocks noGrp="1"/>
          </p:cNvSpPr>
          <p:nvPr>
            <p:ph type="dt" sz="half" idx="10"/>
          </p:nvPr>
        </p:nvSpPr>
        <p:spPr/>
        <p:txBody>
          <a:bodyPr/>
          <a:lstStyle/>
          <a:p>
            <a:fld id="{80B5B7C8-17CE-3746-BEDC-352AB0D80C0D}" type="datetimeFigureOut">
              <a:rPr lang="en-US" smtClean="0"/>
              <a:t>7/12/23</a:t>
            </a:fld>
            <a:endParaRPr lang="en-US"/>
          </a:p>
        </p:txBody>
      </p:sp>
      <p:sp>
        <p:nvSpPr>
          <p:cNvPr id="5" name="Footer Placeholder 4">
            <a:extLst>
              <a:ext uri="{FF2B5EF4-FFF2-40B4-BE49-F238E27FC236}">
                <a16:creationId xmlns:a16="http://schemas.microsoft.com/office/drawing/2014/main" id="{2653C2A5-A825-8894-A4CB-37103D075D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24E89A-98DD-A31D-8C97-683B7F90B41F}"/>
              </a:ext>
            </a:extLst>
          </p:cNvPr>
          <p:cNvSpPr>
            <a:spLocks noGrp="1"/>
          </p:cNvSpPr>
          <p:nvPr>
            <p:ph type="sldNum" sz="quarter" idx="12"/>
          </p:nvPr>
        </p:nvSpPr>
        <p:spPr/>
        <p:txBody>
          <a:bodyPr/>
          <a:lstStyle/>
          <a:p>
            <a:fld id="{CA4BF608-3BBA-1946-959A-0F1E36B46DB2}" type="slidenum">
              <a:rPr lang="en-US" smtClean="0"/>
              <a:t>‹#›</a:t>
            </a:fld>
            <a:endParaRPr lang="en-US"/>
          </a:p>
        </p:txBody>
      </p:sp>
    </p:spTree>
    <p:extLst>
      <p:ext uri="{BB962C8B-B14F-4D97-AF65-F5344CB8AC3E}">
        <p14:creationId xmlns:p14="http://schemas.microsoft.com/office/powerpoint/2010/main" val="564111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02682-9220-201D-57E6-B5F0D6224F4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5F33514-A99E-2D28-A931-E81704A1817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D879EBA-9332-0D96-C70D-B25D509BF1C3}"/>
              </a:ext>
            </a:extLst>
          </p:cNvPr>
          <p:cNvSpPr>
            <a:spLocks noGrp="1"/>
          </p:cNvSpPr>
          <p:nvPr>
            <p:ph type="dt" sz="half" idx="10"/>
          </p:nvPr>
        </p:nvSpPr>
        <p:spPr/>
        <p:txBody>
          <a:bodyPr/>
          <a:lstStyle/>
          <a:p>
            <a:fld id="{80B5B7C8-17CE-3746-BEDC-352AB0D80C0D}" type="datetimeFigureOut">
              <a:rPr lang="en-US" smtClean="0"/>
              <a:t>7/12/23</a:t>
            </a:fld>
            <a:endParaRPr lang="en-US"/>
          </a:p>
        </p:txBody>
      </p:sp>
      <p:sp>
        <p:nvSpPr>
          <p:cNvPr id="5" name="Footer Placeholder 4">
            <a:extLst>
              <a:ext uri="{FF2B5EF4-FFF2-40B4-BE49-F238E27FC236}">
                <a16:creationId xmlns:a16="http://schemas.microsoft.com/office/drawing/2014/main" id="{065C8919-08F7-EFAC-C5D4-348732754F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660989-979D-DFA0-645B-FC95DE0633D3}"/>
              </a:ext>
            </a:extLst>
          </p:cNvPr>
          <p:cNvSpPr>
            <a:spLocks noGrp="1"/>
          </p:cNvSpPr>
          <p:nvPr>
            <p:ph type="sldNum" sz="quarter" idx="12"/>
          </p:nvPr>
        </p:nvSpPr>
        <p:spPr/>
        <p:txBody>
          <a:bodyPr/>
          <a:lstStyle/>
          <a:p>
            <a:fld id="{CA4BF608-3BBA-1946-959A-0F1E36B46DB2}" type="slidenum">
              <a:rPr lang="en-US" smtClean="0"/>
              <a:t>‹#›</a:t>
            </a:fld>
            <a:endParaRPr lang="en-US"/>
          </a:p>
        </p:txBody>
      </p:sp>
    </p:spTree>
    <p:extLst>
      <p:ext uri="{BB962C8B-B14F-4D97-AF65-F5344CB8AC3E}">
        <p14:creationId xmlns:p14="http://schemas.microsoft.com/office/powerpoint/2010/main" val="1334761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35FFF-A85E-65C4-611E-5E79D8521C0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1EC6F6C-5850-886F-C6A9-B42C7EAE67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032F35D-AEF8-3780-3214-02F21DCDBC03}"/>
              </a:ext>
            </a:extLst>
          </p:cNvPr>
          <p:cNvSpPr>
            <a:spLocks noGrp="1"/>
          </p:cNvSpPr>
          <p:nvPr>
            <p:ph type="dt" sz="half" idx="10"/>
          </p:nvPr>
        </p:nvSpPr>
        <p:spPr/>
        <p:txBody>
          <a:bodyPr/>
          <a:lstStyle/>
          <a:p>
            <a:fld id="{80B5B7C8-17CE-3746-BEDC-352AB0D80C0D}" type="datetimeFigureOut">
              <a:rPr lang="en-US" smtClean="0"/>
              <a:t>7/12/23</a:t>
            </a:fld>
            <a:endParaRPr lang="en-US"/>
          </a:p>
        </p:txBody>
      </p:sp>
      <p:sp>
        <p:nvSpPr>
          <p:cNvPr id="5" name="Footer Placeholder 4">
            <a:extLst>
              <a:ext uri="{FF2B5EF4-FFF2-40B4-BE49-F238E27FC236}">
                <a16:creationId xmlns:a16="http://schemas.microsoft.com/office/drawing/2014/main" id="{3056FB63-F57F-F862-3631-E6C451408E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EA1AB7-733D-0C71-B60D-449A3268AF95}"/>
              </a:ext>
            </a:extLst>
          </p:cNvPr>
          <p:cNvSpPr>
            <a:spLocks noGrp="1"/>
          </p:cNvSpPr>
          <p:nvPr>
            <p:ph type="sldNum" sz="quarter" idx="12"/>
          </p:nvPr>
        </p:nvSpPr>
        <p:spPr/>
        <p:txBody>
          <a:bodyPr/>
          <a:lstStyle/>
          <a:p>
            <a:fld id="{CA4BF608-3BBA-1946-959A-0F1E36B46DB2}" type="slidenum">
              <a:rPr lang="en-US" smtClean="0"/>
              <a:t>‹#›</a:t>
            </a:fld>
            <a:endParaRPr lang="en-US"/>
          </a:p>
        </p:txBody>
      </p:sp>
    </p:spTree>
    <p:extLst>
      <p:ext uri="{BB962C8B-B14F-4D97-AF65-F5344CB8AC3E}">
        <p14:creationId xmlns:p14="http://schemas.microsoft.com/office/powerpoint/2010/main" val="3718871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0FB8B-5A8D-6EE8-EC5D-F5774F9A53D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09C9A1E-6B48-BD65-CFB8-A68BCB2BACB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FCBAB52-AF92-02EB-C5F8-A1413C7900F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D6D0EB1-2DDE-004A-D864-654892C869F4}"/>
              </a:ext>
            </a:extLst>
          </p:cNvPr>
          <p:cNvSpPr>
            <a:spLocks noGrp="1"/>
          </p:cNvSpPr>
          <p:nvPr>
            <p:ph type="dt" sz="half" idx="10"/>
          </p:nvPr>
        </p:nvSpPr>
        <p:spPr/>
        <p:txBody>
          <a:bodyPr/>
          <a:lstStyle/>
          <a:p>
            <a:fld id="{80B5B7C8-17CE-3746-BEDC-352AB0D80C0D}" type="datetimeFigureOut">
              <a:rPr lang="en-US" smtClean="0"/>
              <a:t>7/12/23</a:t>
            </a:fld>
            <a:endParaRPr lang="en-US"/>
          </a:p>
        </p:txBody>
      </p:sp>
      <p:sp>
        <p:nvSpPr>
          <p:cNvPr id="6" name="Footer Placeholder 5">
            <a:extLst>
              <a:ext uri="{FF2B5EF4-FFF2-40B4-BE49-F238E27FC236}">
                <a16:creationId xmlns:a16="http://schemas.microsoft.com/office/drawing/2014/main" id="{1EDBB308-70A2-8FC7-A1DF-FC122D32AF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3DE783-0B11-AD67-8EC7-E88631E64ED4}"/>
              </a:ext>
            </a:extLst>
          </p:cNvPr>
          <p:cNvSpPr>
            <a:spLocks noGrp="1"/>
          </p:cNvSpPr>
          <p:nvPr>
            <p:ph type="sldNum" sz="quarter" idx="12"/>
          </p:nvPr>
        </p:nvSpPr>
        <p:spPr/>
        <p:txBody>
          <a:bodyPr/>
          <a:lstStyle/>
          <a:p>
            <a:fld id="{CA4BF608-3BBA-1946-959A-0F1E36B46DB2}" type="slidenum">
              <a:rPr lang="en-US" smtClean="0"/>
              <a:t>‹#›</a:t>
            </a:fld>
            <a:endParaRPr lang="en-US"/>
          </a:p>
        </p:txBody>
      </p:sp>
    </p:spTree>
    <p:extLst>
      <p:ext uri="{BB962C8B-B14F-4D97-AF65-F5344CB8AC3E}">
        <p14:creationId xmlns:p14="http://schemas.microsoft.com/office/powerpoint/2010/main" val="4038005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44889-8847-C8A3-6ED7-C470EC456124}"/>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AA26B00-B619-B36E-CABA-61FEFEF39C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306A9FE-EC9E-D3E2-B235-A559EA60247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5A24C93-A607-EA6B-3213-BC9504B8C0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83E782C-5485-209A-AB40-D09544885C5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8C5BDEA-3CD2-0691-2066-ED5B283C44D8}"/>
              </a:ext>
            </a:extLst>
          </p:cNvPr>
          <p:cNvSpPr>
            <a:spLocks noGrp="1"/>
          </p:cNvSpPr>
          <p:nvPr>
            <p:ph type="dt" sz="half" idx="10"/>
          </p:nvPr>
        </p:nvSpPr>
        <p:spPr/>
        <p:txBody>
          <a:bodyPr/>
          <a:lstStyle/>
          <a:p>
            <a:fld id="{80B5B7C8-17CE-3746-BEDC-352AB0D80C0D}" type="datetimeFigureOut">
              <a:rPr lang="en-US" smtClean="0"/>
              <a:t>7/12/23</a:t>
            </a:fld>
            <a:endParaRPr lang="en-US"/>
          </a:p>
        </p:txBody>
      </p:sp>
      <p:sp>
        <p:nvSpPr>
          <p:cNvPr id="8" name="Footer Placeholder 7">
            <a:extLst>
              <a:ext uri="{FF2B5EF4-FFF2-40B4-BE49-F238E27FC236}">
                <a16:creationId xmlns:a16="http://schemas.microsoft.com/office/drawing/2014/main" id="{F1424720-FFB6-30E7-0703-6C2A5F4515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F45B79-D6B2-39CD-ABE6-E206FD7DE8E6}"/>
              </a:ext>
            </a:extLst>
          </p:cNvPr>
          <p:cNvSpPr>
            <a:spLocks noGrp="1"/>
          </p:cNvSpPr>
          <p:nvPr>
            <p:ph type="sldNum" sz="quarter" idx="12"/>
          </p:nvPr>
        </p:nvSpPr>
        <p:spPr/>
        <p:txBody>
          <a:bodyPr/>
          <a:lstStyle/>
          <a:p>
            <a:fld id="{CA4BF608-3BBA-1946-959A-0F1E36B46DB2}" type="slidenum">
              <a:rPr lang="en-US" smtClean="0"/>
              <a:t>‹#›</a:t>
            </a:fld>
            <a:endParaRPr lang="en-US"/>
          </a:p>
        </p:txBody>
      </p:sp>
    </p:spTree>
    <p:extLst>
      <p:ext uri="{BB962C8B-B14F-4D97-AF65-F5344CB8AC3E}">
        <p14:creationId xmlns:p14="http://schemas.microsoft.com/office/powerpoint/2010/main" val="3883086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18705-F4CB-9DDE-D182-2BF86CE6EB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1B6C98E-F4E5-3700-95BA-4995DB2B99B2}"/>
              </a:ext>
            </a:extLst>
          </p:cNvPr>
          <p:cNvSpPr>
            <a:spLocks noGrp="1"/>
          </p:cNvSpPr>
          <p:nvPr>
            <p:ph type="dt" sz="half" idx="10"/>
          </p:nvPr>
        </p:nvSpPr>
        <p:spPr/>
        <p:txBody>
          <a:bodyPr/>
          <a:lstStyle/>
          <a:p>
            <a:fld id="{80B5B7C8-17CE-3746-BEDC-352AB0D80C0D}" type="datetimeFigureOut">
              <a:rPr lang="en-US" smtClean="0"/>
              <a:t>7/12/23</a:t>
            </a:fld>
            <a:endParaRPr lang="en-US"/>
          </a:p>
        </p:txBody>
      </p:sp>
      <p:sp>
        <p:nvSpPr>
          <p:cNvPr id="4" name="Footer Placeholder 3">
            <a:extLst>
              <a:ext uri="{FF2B5EF4-FFF2-40B4-BE49-F238E27FC236}">
                <a16:creationId xmlns:a16="http://schemas.microsoft.com/office/drawing/2014/main" id="{83B96132-D3F2-77FE-0649-F9B0D4F439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9BC205-6F83-6913-EC9C-2E0D7FEC836C}"/>
              </a:ext>
            </a:extLst>
          </p:cNvPr>
          <p:cNvSpPr>
            <a:spLocks noGrp="1"/>
          </p:cNvSpPr>
          <p:nvPr>
            <p:ph type="sldNum" sz="quarter" idx="12"/>
          </p:nvPr>
        </p:nvSpPr>
        <p:spPr/>
        <p:txBody>
          <a:bodyPr/>
          <a:lstStyle/>
          <a:p>
            <a:fld id="{CA4BF608-3BBA-1946-959A-0F1E36B46DB2}" type="slidenum">
              <a:rPr lang="en-US" smtClean="0"/>
              <a:t>‹#›</a:t>
            </a:fld>
            <a:endParaRPr lang="en-US"/>
          </a:p>
        </p:txBody>
      </p:sp>
    </p:spTree>
    <p:extLst>
      <p:ext uri="{BB962C8B-B14F-4D97-AF65-F5344CB8AC3E}">
        <p14:creationId xmlns:p14="http://schemas.microsoft.com/office/powerpoint/2010/main" val="3368307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AE6A67-9853-1B71-741C-179162023B1E}"/>
              </a:ext>
            </a:extLst>
          </p:cNvPr>
          <p:cNvSpPr>
            <a:spLocks noGrp="1"/>
          </p:cNvSpPr>
          <p:nvPr>
            <p:ph type="dt" sz="half" idx="10"/>
          </p:nvPr>
        </p:nvSpPr>
        <p:spPr/>
        <p:txBody>
          <a:bodyPr/>
          <a:lstStyle/>
          <a:p>
            <a:fld id="{80B5B7C8-17CE-3746-BEDC-352AB0D80C0D}" type="datetimeFigureOut">
              <a:rPr lang="en-US" smtClean="0"/>
              <a:t>7/12/23</a:t>
            </a:fld>
            <a:endParaRPr lang="en-US"/>
          </a:p>
        </p:txBody>
      </p:sp>
      <p:sp>
        <p:nvSpPr>
          <p:cNvPr id="3" name="Footer Placeholder 2">
            <a:extLst>
              <a:ext uri="{FF2B5EF4-FFF2-40B4-BE49-F238E27FC236}">
                <a16:creationId xmlns:a16="http://schemas.microsoft.com/office/drawing/2014/main" id="{1523B4C8-11F3-A349-D14C-E697A67C55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485F434-DC79-7738-6C1B-B64BFCBFA53C}"/>
              </a:ext>
            </a:extLst>
          </p:cNvPr>
          <p:cNvSpPr>
            <a:spLocks noGrp="1"/>
          </p:cNvSpPr>
          <p:nvPr>
            <p:ph type="sldNum" sz="quarter" idx="12"/>
          </p:nvPr>
        </p:nvSpPr>
        <p:spPr/>
        <p:txBody>
          <a:bodyPr/>
          <a:lstStyle/>
          <a:p>
            <a:fld id="{CA4BF608-3BBA-1946-959A-0F1E36B46DB2}" type="slidenum">
              <a:rPr lang="en-US" smtClean="0"/>
              <a:t>‹#›</a:t>
            </a:fld>
            <a:endParaRPr lang="en-US"/>
          </a:p>
        </p:txBody>
      </p:sp>
    </p:spTree>
    <p:extLst>
      <p:ext uri="{BB962C8B-B14F-4D97-AF65-F5344CB8AC3E}">
        <p14:creationId xmlns:p14="http://schemas.microsoft.com/office/powerpoint/2010/main" val="618367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9DE52-5D63-39CD-14E0-7343F68D56A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E566CB9-79F0-7B79-8FC2-15357A0514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C6E448B-0FF8-75BA-C0DB-4952C052F0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0E3FDC5-02D5-3700-A514-483DFA85D37C}"/>
              </a:ext>
            </a:extLst>
          </p:cNvPr>
          <p:cNvSpPr>
            <a:spLocks noGrp="1"/>
          </p:cNvSpPr>
          <p:nvPr>
            <p:ph type="dt" sz="half" idx="10"/>
          </p:nvPr>
        </p:nvSpPr>
        <p:spPr/>
        <p:txBody>
          <a:bodyPr/>
          <a:lstStyle/>
          <a:p>
            <a:fld id="{80B5B7C8-17CE-3746-BEDC-352AB0D80C0D}" type="datetimeFigureOut">
              <a:rPr lang="en-US" smtClean="0"/>
              <a:t>7/12/23</a:t>
            </a:fld>
            <a:endParaRPr lang="en-US"/>
          </a:p>
        </p:txBody>
      </p:sp>
      <p:sp>
        <p:nvSpPr>
          <p:cNvPr id="6" name="Footer Placeholder 5">
            <a:extLst>
              <a:ext uri="{FF2B5EF4-FFF2-40B4-BE49-F238E27FC236}">
                <a16:creationId xmlns:a16="http://schemas.microsoft.com/office/drawing/2014/main" id="{FABEF0B4-B98B-645E-F711-A792D6D611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785575-B71B-A9F1-D6B1-45FCAE33AD2F}"/>
              </a:ext>
            </a:extLst>
          </p:cNvPr>
          <p:cNvSpPr>
            <a:spLocks noGrp="1"/>
          </p:cNvSpPr>
          <p:nvPr>
            <p:ph type="sldNum" sz="quarter" idx="12"/>
          </p:nvPr>
        </p:nvSpPr>
        <p:spPr/>
        <p:txBody>
          <a:bodyPr/>
          <a:lstStyle/>
          <a:p>
            <a:fld id="{CA4BF608-3BBA-1946-959A-0F1E36B46DB2}" type="slidenum">
              <a:rPr lang="en-US" smtClean="0"/>
              <a:t>‹#›</a:t>
            </a:fld>
            <a:endParaRPr lang="en-US"/>
          </a:p>
        </p:txBody>
      </p:sp>
    </p:spTree>
    <p:extLst>
      <p:ext uri="{BB962C8B-B14F-4D97-AF65-F5344CB8AC3E}">
        <p14:creationId xmlns:p14="http://schemas.microsoft.com/office/powerpoint/2010/main" val="104141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8980F-6AC1-D753-54FE-8DDE413518C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0CBE6FC-F112-BF87-99A7-0B109D06B2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B63628-0268-FA4C-5D6F-0A5C545CE8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37F33BC-E882-097D-C562-D655D7E57C56}"/>
              </a:ext>
            </a:extLst>
          </p:cNvPr>
          <p:cNvSpPr>
            <a:spLocks noGrp="1"/>
          </p:cNvSpPr>
          <p:nvPr>
            <p:ph type="dt" sz="half" idx="10"/>
          </p:nvPr>
        </p:nvSpPr>
        <p:spPr/>
        <p:txBody>
          <a:bodyPr/>
          <a:lstStyle/>
          <a:p>
            <a:fld id="{80B5B7C8-17CE-3746-BEDC-352AB0D80C0D}" type="datetimeFigureOut">
              <a:rPr lang="en-US" smtClean="0"/>
              <a:t>7/12/23</a:t>
            </a:fld>
            <a:endParaRPr lang="en-US"/>
          </a:p>
        </p:txBody>
      </p:sp>
      <p:sp>
        <p:nvSpPr>
          <p:cNvPr id="6" name="Footer Placeholder 5">
            <a:extLst>
              <a:ext uri="{FF2B5EF4-FFF2-40B4-BE49-F238E27FC236}">
                <a16:creationId xmlns:a16="http://schemas.microsoft.com/office/drawing/2014/main" id="{AC8AD135-BA12-FB24-3873-D6E5F38017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B97FB3-FEE2-547D-8A83-C45B525B906E}"/>
              </a:ext>
            </a:extLst>
          </p:cNvPr>
          <p:cNvSpPr>
            <a:spLocks noGrp="1"/>
          </p:cNvSpPr>
          <p:nvPr>
            <p:ph type="sldNum" sz="quarter" idx="12"/>
          </p:nvPr>
        </p:nvSpPr>
        <p:spPr/>
        <p:txBody>
          <a:bodyPr/>
          <a:lstStyle/>
          <a:p>
            <a:fld id="{CA4BF608-3BBA-1946-959A-0F1E36B46DB2}" type="slidenum">
              <a:rPr lang="en-US" smtClean="0"/>
              <a:t>‹#›</a:t>
            </a:fld>
            <a:endParaRPr lang="en-US"/>
          </a:p>
        </p:txBody>
      </p:sp>
    </p:spTree>
    <p:extLst>
      <p:ext uri="{BB962C8B-B14F-4D97-AF65-F5344CB8AC3E}">
        <p14:creationId xmlns:p14="http://schemas.microsoft.com/office/powerpoint/2010/main" val="253751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8C7266-5C10-AF83-DADB-18AD38454E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2205801-0ED5-4FB2-1DE7-A15A9FA7C4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E148356-E37F-1C9E-E1D6-734B719E1B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B5B7C8-17CE-3746-BEDC-352AB0D80C0D}" type="datetimeFigureOut">
              <a:rPr lang="en-US" smtClean="0"/>
              <a:t>7/12/23</a:t>
            </a:fld>
            <a:endParaRPr lang="en-US"/>
          </a:p>
        </p:txBody>
      </p:sp>
      <p:sp>
        <p:nvSpPr>
          <p:cNvPr id="5" name="Footer Placeholder 4">
            <a:extLst>
              <a:ext uri="{FF2B5EF4-FFF2-40B4-BE49-F238E27FC236}">
                <a16:creationId xmlns:a16="http://schemas.microsoft.com/office/drawing/2014/main" id="{FCE97F9D-2C71-FBD7-8F15-CC0B959551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9EADAB-9861-6430-B6AD-F2F7299A98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4BF608-3BBA-1946-959A-0F1E36B46DB2}" type="slidenum">
              <a:rPr lang="en-US" smtClean="0"/>
              <a:t>‹#›</a:t>
            </a:fld>
            <a:endParaRPr lang="en-US"/>
          </a:p>
        </p:txBody>
      </p:sp>
    </p:spTree>
    <p:extLst>
      <p:ext uri="{BB962C8B-B14F-4D97-AF65-F5344CB8AC3E}">
        <p14:creationId xmlns:p14="http://schemas.microsoft.com/office/powerpoint/2010/main" val="37188002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xavier@thisisbeyond.com" TargetMode="External"/><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2053C3-3557-B344-2BD8-80D54DA043AC}"/>
              </a:ext>
            </a:extLst>
          </p:cNvPr>
          <p:cNvSpPr txBox="1"/>
          <p:nvPr/>
        </p:nvSpPr>
        <p:spPr>
          <a:xfrm>
            <a:off x="101600" y="3587045"/>
            <a:ext cx="12090400" cy="1446550"/>
          </a:xfrm>
          <a:prstGeom prst="rect">
            <a:avLst/>
          </a:prstGeom>
          <a:noFill/>
        </p:spPr>
        <p:txBody>
          <a:bodyPr wrap="square" rtlCol="0">
            <a:spAutoFit/>
          </a:bodyPr>
          <a:lstStyle/>
          <a:p>
            <a:pPr algn="ctr"/>
            <a:r>
              <a:rPr lang="en-US" sz="4400" spc="50" dirty="0">
                <a:solidFill>
                  <a:srgbClr val="F4E9D4"/>
                </a:solidFill>
                <a:latin typeface="Gibson" pitchFamily="2" charset="77"/>
              </a:rPr>
              <a:t>PRE AND POST TOUR PROGRAMME </a:t>
            </a:r>
          </a:p>
          <a:p>
            <a:pPr algn="ctr"/>
            <a:r>
              <a:rPr lang="en-US" sz="4400" spc="50" dirty="0">
                <a:solidFill>
                  <a:srgbClr val="F4E9D4"/>
                </a:solidFill>
                <a:latin typeface="Gibson" pitchFamily="2" charset="77"/>
              </a:rPr>
              <a:t>2023</a:t>
            </a:r>
          </a:p>
        </p:txBody>
      </p:sp>
    </p:spTree>
    <p:extLst>
      <p:ext uri="{BB962C8B-B14F-4D97-AF65-F5344CB8AC3E}">
        <p14:creationId xmlns:p14="http://schemas.microsoft.com/office/powerpoint/2010/main" val="1898559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996D59-5590-1907-BDAB-D36B744C1D93}"/>
              </a:ext>
            </a:extLst>
          </p:cNvPr>
          <p:cNvSpPr txBox="1"/>
          <p:nvPr/>
        </p:nvSpPr>
        <p:spPr>
          <a:xfrm>
            <a:off x="3956755" y="5139362"/>
            <a:ext cx="4007555" cy="461665"/>
          </a:xfrm>
          <a:prstGeom prst="rect">
            <a:avLst/>
          </a:prstGeom>
          <a:noFill/>
        </p:spPr>
        <p:txBody>
          <a:bodyPr wrap="square" rtlCol="0">
            <a:spAutoFit/>
          </a:bodyPr>
          <a:lstStyle/>
          <a:p>
            <a:pPr algn="ctr"/>
            <a:r>
              <a:rPr lang="en-US" sz="2400" dirty="0">
                <a:latin typeface="Coconat" pitchFamily="2" charset="77"/>
              </a:rPr>
              <a:t>Contact</a:t>
            </a:r>
          </a:p>
        </p:txBody>
      </p:sp>
      <p:sp>
        <p:nvSpPr>
          <p:cNvPr id="8" name="TextBox 7">
            <a:extLst>
              <a:ext uri="{FF2B5EF4-FFF2-40B4-BE49-F238E27FC236}">
                <a16:creationId xmlns:a16="http://schemas.microsoft.com/office/drawing/2014/main" id="{2D2B6231-DA4D-A252-AEBA-41E5A9304699}"/>
              </a:ext>
            </a:extLst>
          </p:cNvPr>
          <p:cNvSpPr txBox="1"/>
          <p:nvPr/>
        </p:nvSpPr>
        <p:spPr>
          <a:xfrm>
            <a:off x="2912533" y="5601027"/>
            <a:ext cx="6096000" cy="1423467"/>
          </a:xfrm>
          <a:prstGeom prst="rect">
            <a:avLst/>
          </a:prstGeom>
          <a:noFill/>
        </p:spPr>
        <p:txBody>
          <a:bodyPr wrap="square">
            <a:spAutoFit/>
          </a:bodyPr>
          <a:lstStyle/>
          <a:p>
            <a:pPr marL="12700" algn="ctr" rtl="0">
              <a:spcBef>
                <a:spcPts val="0"/>
              </a:spcBef>
              <a:spcAft>
                <a:spcPts val="0"/>
              </a:spcAft>
            </a:pPr>
            <a:r>
              <a:rPr lang="en-ZA" sz="1400" b="0" i="0" u="none" strike="noStrike" dirty="0">
                <a:solidFill>
                  <a:srgbClr val="000000"/>
                </a:solidFill>
                <a:effectLst/>
                <a:latin typeface="Calibri" panose="020F0502020204030204" pitchFamily="34" charset="0"/>
              </a:rPr>
              <a:t>Sam Sample</a:t>
            </a:r>
            <a:endParaRPr lang="en-ZA" sz="1400" b="0" dirty="0">
              <a:effectLst/>
            </a:endParaRPr>
          </a:p>
          <a:p>
            <a:pPr marL="12700" algn="ctr" rtl="0">
              <a:spcBef>
                <a:spcPts val="100"/>
              </a:spcBef>
              <a:spcAft>
                <a:spcPts val="0"/>
              </a:spcAft>
            </a:pPr>
            <a:r>
              <a:rPr lang="en-ZA" sz="1400" b="0" i="0" u="none" strike="noStrike" dirty="0">
                <a:solidFill>
                  <a:srgbClr val="000000"/>
                </a:solidFill>
                <a:effectLst/>
                <a:latin typeface="Calibri" panose="020F0502020204030204" pitchFamily="34" charset="0"/>
              </a:rPr>
              <a:t>+39 080 225 0000</a:t>
            </a:r>
            <a:endParaRPr lang="en-ZA" sz="1400" b="0" dirty="0">
              <a:effectLst/>
            </a:endParaRPr>
          </a:p>
          <a:p>
            <a:pPr marL="12700" algn="ctr" rtl="0">
              <a:spcBef>
                <a:spcPts val="100"/>
              </a:spcBef>
              <a:spcAft>
                <a:spcPts val="0"/>
              </a:spcAft>
            </a:pPr>
            <a:r>
              <a:rPr lang="en-ZA" sz="1400" b="0" i="0" u="none" strike="noStrike" dirty="0" err="1">
                <a:solidFill>
                  <a:srgbClr val="000000"/>
                </a:solidFill>
                <a:effectLst/>
                <a:latin typeface="Calibri" panose="020F0502020204030204" pitchFamily="34" charset="0"/>
              </a:rPr>
              <a:t>borgo@borgo.com</a:t>
            </a:r>
            <a:endParaRPr lang="en-ZA" sz="1400" b="0" dirty="0">
              <a:effectLst/>
            </a:endParaRPr>
          </a:p>
          <a:p>
            <a:pPr marL="12700" algn="ctr" rtl="0">
              <a:spcBef>
                <a:spcPts val="100"/>
              </a:spcBef>
              <a:spcAft>
                <a:spcPts val="0"/>
              </a:spcAft>
            </a:pPr>
            <a:r>
              <a:rPr lang="en-ZA" sz="1400" b="0" i="0" u="none" strike="noStrike" dirty="0" err="1">
                <a:solidFill>
                  <a:srgbClr val="000000"/>
                </a:solidFill>
                <a:effectLst/>
                <a:latin typeface="Calibri" panose="020F0502020204030204" pitchFamily="34" charset="0"/>
              </a:rPr>
              <a:t>www.borgoegnazia.com</a:t>
            </a:r>
            <a:endParaRPr lang="en-ZA" sz="1400" b="0" dirty="0">
              <a:effectLst/>
            </a:endParaRPr>
          </a:p>
          <a:p>
            <a:br>
              <a:rPr lang="en-ZA" sz="1400" dirty="0"/>
            </a:br>
            <a:endParaRPr lang="en-US" sz="1400" dirty="0"/>
          </a:p>
        </p:txBody>
      </p:sp>
      <p:pic>
        <p:nvPicPr>
          <p:cNvPr id="9" name="Picture 8" descr="A group of cars parked in a parking lot&#10;&#10;Description automatically generated">
            <a:extLst>
              <a:ext uri="{FF2B5EF4-FFF2-40B4-BE49-F238E27FC236}">
                <a16:creationId xmlns:a16="http://schemas.microsoft.com/office/drawing/2014/main" id="{179BC498-EB1B-77EB-7EF8-4A3755ACD8F5}"/>
              </a:ext>
            </a:extLst>
          </p:cNvPr>
          <p:cNvPicPr>
            <a:picLocks noChangeAspect="1"/>
          </p:cNvPicPr>
          <p:nvPr/>
        </p:nvPicPr>
        <p:blipFill>
          <a:blip r:embed="rId3"/>
          <a:stretch>
            <a:fillRect/>
          </a:stretch>
        </p:blipFill>
        <p:spPr>
          <a:xfrm>
            <a:off x="6454112" y="646712"/>
            <a:ext cx="5441566" cy="4080850"/>
          </a:xfrm>
          <a:prstGeom prst="rect">
            <a:avLst/>
          </a:prstGeom>
        </p:spPr>
      </p:pic>
      <p:pic>
        <p:nvPicPr>
          <p:cNvPr id="12" name="Picture 11" descr="A large ornate structure with lights&#10;&#10;Description automatically generated">
            <a:extLst>
              <a:ext uri="{FF2B5EF4-FFF2-40B4-BE49-F238E27FC236}">
                <a16:creationId xmlns:a16="http://schemas.microsoft.com/office/drawing/2014/main" id="{22C7C7CC-C4BA-70E4-ACF9-B5F221692F93}"/>
              </a:ext>
            </a:extLst>
          </p:cNvPr>
          <p:cNvPicPr>
            <a:picLocks noChangeAspect="1"/>
          </p:cNvPicPr>
          <p:nvPr/>
        </p:nvPicPr>
        <p:blipFill rotWithShape="1">
          <a:blip r:embed="rId4"/>
          <a:srcRect l="20659"/>
          <a:stretch/>
        </p:blipFill>
        <p:spPr>
          <a:xfrm>
            <a:off x="505465" y="645053"/>
            <a:ext cx="5232424" cy="4082509"/>
          </a:xfrm>
          <a:prstGeom prst="rect">
            <a:avLst/>
          </a:prstGeom>
        </p:spPr>
      </p:pic>
    </p:spTree>
    <p:extLst>
      <p:ext uri="{BB962C8B-B14F-4D97-AF65-F5344CB8AC3E}">
        <p14:creationId xmlns:p14="http://schemas.microsoft.com/office/powerpoint/2010/main" val="1744457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1893B8-4DD3-9D3C-D83A-4121D2314F2E}"/>
              </a:ext>
            </a:extLst>
          </p:cNvPr>
          <p:cNvSpPr txBox="1"/>
          <p:nvPr/>
        </p:nvSpPr>
        <p:spPr>
          <a:xfrm>
            <a:off x="1236134" y="1407546"/>
            <a:ext cx="9719732" cy="5960606"/>
          </a:xfrm>
          <a:prstGeom prst="rect">
            <a:avLst/>
          </a:prstGeom>
          <a:noFill/>
        </p:spPr>
        <p:txBody>
          <a:bodyPr wrap="square">
            <a:spAutoFit/>
          </a:bodyPr>
          <a:lstStyle/>
          <a:p>
            <a:pPr marL="12700" marR="5080" algn="ctr" rtl="0">
              <a:spcBef>
                <a:spcPts val="0"/>
              </a:spcBef>
              <a:spcAft>
                <a:spcPts val="0"/>
              </a:spcAft>
            </a:pPr>
            <a:r>
              <a:rPr lang="en-ZA" sz="1800" b="0" i="0" u="none" strike="noStrike" dirty="0">
                <a:solidFill>
                  <a:srgbClr val="000000"/>
                </a:solidFill>
                <a:effectLst/>
                <a:latin typeface="Calibri" panose="020F0502020204030204" pitchFamily="34" charset="0"/>
              </a:rPr>
              <a:t>Our incredible </a:t>
            </a:r>
            <a:r>
              <a:rPr lang="en-ZA" sz="1800" b="1" i="0" u="none" strike="noStrike" dirty="0">
                <a:solidFill>
                  <a:srgbClr val="000000"/>
                </a:solidFill>
                <a:effectLst/>
                <a:latin typeface="Calibri" panose="020F0502020204030204" pitchFamily="34" charset="0"/>
              </a:rPr>
              <a:t>PRE AND POST TOUR PROGRAMME </a:t>
            </a:r>
            <a:r>
              <a:rPr lang="en-ZA" sz="1800" b="0" i="0" u="none" strike="noStrike" dirty="0">
                <a:solidFill>
                  <a:srgbClr val="000000"/>
                </a:solidFill>
                <a:effectLst/>
                <a:latin typeface="Calibri" panose="020F0502020204030204" pitchFamily="34" charset="0"/>
              </a:rPr>
              <a:t>provides you with a unique opportunity to host delegates (Buyers, Press, or Exhibitors) for a TWO NIGHT MINIMUM stay either before or after Do Not Disturb 2023. </a:t>
            </a:r>
            <a:r>
              <a:rPr lang="en-ZA" dirty="0">
                <a:solidFill>
                  <a:srgbClr val="000000"/>
                </a:solidFill>
                <a:latin typeface="Calibri" panose="020F0502020204030204" pitchFamily="34" charset="0"/>
              </a:rPr>
              <a:t>A</a:t>
            </a:r>
            <a:r>
              <a:rPr lang="en-ZA" sz="1800" b="0" i="0" u="none" strike="noStrike" dirty="0">
                <a:solidFill>
                  <a:srgbClr val="000000"/>
                </a:solidFill>
                <a:effectLst/>
                <a:latin typeface="Calibri" panose="020F0502020204030204" pitchFamily="34" charset="0"/>
              </a:rPr>
              <a:t>llowing them to experience your property ﬁrst hand while generating added exposure for your brand. </a:t>
            </a:r>
            <a:endParaRPr lang="en-ZA" b="0" dirty="0">
              <a:effectLst/>
            </a:endParaRPr>
          </a:p>
          <a:p>
            <a:pPr marL="12700" marR="5080" algn="ctr" rtl="0">
              <a:spcBef>
                <a:spcPts val="100"/>
              </a:spcBef>
              <a:spcAft>
                <a:spcPts val="0"/>
              </a:spcAft>
            </a:pPr>
            <a:br>
              <a:rPr lang="en-ZA" b="0" dirty="0">
                <a:effectLst/>
              </a:rPr>
            </a:br>
            <a:r>
              <a:rPr lang="en-ZA" sz="1800" b="0" i="0" u="none" strike="noStrike" dirty="0">
                <a:solidFill>
                  <a:srgbClr val="000000"/>
                </a:solidFill>
                <a:effectLst/>
                <a:latin typeface="Calibri" panose="020F0502020204030204" pitchFamily="34" charset="0"/>
              </a:rPr>
              <a:t>This is a good opportunity to gain exclusive access to leading travel specialists before the show or to develop relationships after the show. </a:t>
            </a:r>
            <a:br>
              <a:rPr lang="en-ZA" sz="1800" b="0" i="0" u="none" strike="noStrike" dirty="0">
                <a:solidFill>
                  <a:srgbClr val="000000"/>
                </a:solidFill>
                <a:effectLst/>
                <a:latin typeface="Calibri" panose="020F0502020204030204" pitchFamily="34" charset="0"/>
              </a:rPr>
            </a:br>
            <a:br>
              <a:rPr lang="en-ZA" sz="1800" b="0" i="0" u="none" strike="noStrike" dirty="0">
                <a:solidFill>
                  <a:srgbClr val="000000"/>
                </a:solidFill>
                <a:effectLst/>
                <a:latin typeface="Calibri" panose="020F0502020204030204" pitchFamily="34" charset="0"/>
              </a:rPr>
            </a:br>
            <a:r>
              <a:rPr lang="en-ZA" sz="1800" b="0" i="0" u="none" strike="noStrike" dirty="0">
                <a:solidFill>
                  <a:srgbClr val="000000"/>
                </a:solidFill>
                <a:effectLst/>
                <a:latin typeface="Calibri" panose="020F0502020204030204" pitchFamily="34" charset="0"/>
              </a:rPr>
              <a:t>Pre and Post Tours will be listed on the </a:t>
            </a:r>
            <a:r>
              <a:rPr lang="en-ZA" dirty="0">
                <a:solidFill>
                  <a:srgbClr val="000000"/>
                </a:solidFill>
                <a:latin typeface="Calibri" panose="020F0502020204030204" pitchFamily="34" charset="0"/>
              </a:rPr>
              <a:t>Do Not Disturb</a:t>
            </a:r>
            <a:r>
              <a:rPr lang="en-ZA" sz="1800" b="0" i="0" u="none" strike="noStrike" dirty="0">
                <a:solidFill>
                  <a:srgbClr val="000000"/>
                </a:solidFill>
                <a:effectLst/>
                <a:latin typeface="Calibri" panose="020F0502020204030204" pitchFamily="34" charset="0"/>
              </a:rPr>
              <a:t> website, including a picture, a description, and a link to your website.  We will also be using our pre-show communications and e-shots to showcase this year’s edition of offers. </a:t>
            </a:r>
          </a:p>
          <a:p>
            <a:pPr marL="12700" marR="5080" algn="ctr" rtl="0">
              <a:spcBef>
                <a:spcPts val="100"/>
              </a:spcBef>
              <a:spcAft>
                <a:spcPts val="0"/>
              </a:spcAft>
            </a:pPr>
            <a:endParaRPr lang="en-ZA" dirty="0">
              <a:solidFill>
                <a:srgbClr val="000000"/>
              </a:solidFill>
              <a:latin typeface="Calibri" panose="020F0502020204030204" pitchFamily="34" charset="0"/>
            </a:endParaRPr>
          </a:p>
          <a:p>
            <a:pPr marL="12700" marR="5080" algn="ctr" rtl="0">
              <a:spcBef>
                <a:spcPts val="100"/>
              </a:spcBef>
              <a:spcAft>
                <a:spcPts val="0"/>
              </a:spcAft>
            </a:pPr>
            <a:endParaRPr lang="en-ZA" dirty="0">
              <a:solidFill>
                <a:srgbClr val="000000"/>
              </a:solidFill>
              <a:latin typeface="Calibri" panose="020F0502020204030204" pitchFamily="34" charset="0"/>
            </a:endParaRPr>
          </a:p>
          <a:p>
            <a:pPr marL="12700" marR="5080" algn="ctr" rtl="0">
              <a:spcBef>
                <a:spcPts val="100"/>
              </a:spcBef>
              <a:spcAft>
                <a:spcPts val="0"/>
              </a:spcAft>
            </a:pPr>
            <a:endParaRPr lang="en-ZA" dirty="0">
              <a:solidFill>
                <a:srgbClr val="000000"/>
              </a:solidFill>
              <a:latin typeface="Calibri" panose="020F0502020204030204" pitchFamily="34" charset="0"/>
            </a:endParaRPr>
          </a:p>
          <a:p>
            <a:pPr algn="ctr" rtl="0">
              <a:spcBef>
                <a:spcPts val="0"/>
              </a:spcBef>
              <a:spcAft>
                <a:spcPts val="0"/>
              </a:spcAft>
            </a:pPr>
            <a:r>
              <a:rPr lang="en-ZA" sz="1800" b="1" i="0" u="sng" strike="noStrike" dirty="0">
                <a:solidFill>
                  <a:srgbClr val="000000"/>
                </a:solidFill>
                <a:effectLst/>
                <a:latin typeface="Calibri" panose="020F0502020204030204" pitchFamily="34" charset="0"/>
              </a:rPr>
              <a:t>Follow the “how to guide,” on the next slide to submit your Pre and/ or Post Tour for 2023.</a:t>
            </a:r>
            <a:endParaRPr lang="en-ZA" b="1" u="sng" dirty="0">
              <a:effectLst/>
            </a:endParaRPr>
          </a:p>
          <a:p>
            <a:br>
              <a:rPr lang="en-ZA" dirty="0"/>
            </a:br>
            <a:br>
              <a:rPr lang="en-ZA" sz="1800" b="0" i="0" u="none" strike="noStrike" dirty="0">
                <a:solidFill>
                  <a:srgbClr val="000000"/>
                </a:solidFill>
                <a:effectLst/>
                <a:latin typeface="Calibri" panose="020F0502020204030204" pitchFamily="34" charset="0"/>
              </a:rPr>
            </a:br>
            <a:br>
              <a:rPr lang="en-ZA" sz="1800" b="0" i="0" u="none" strike="noStrike" dirty="0">
                <a:solidFill>
                  <a:srgbClr val="000000"/>
                </a:solidFill>
                <a:effectLst/>
                <a:latin typeface="Calibri" panose="020F0502020204030204" pitchFamily="34" charset="0"/>
              </a:rPr>
            </a:br>
            <a:endParaRPr lang="en-ZA" b="0" dirty="0">
              <a:effectLst/>
            </a:endParaRPr>
          </a:p>
          <a:p>
            <a:br>
              <a:rPr lang="en-ZA" b="0" dirty="0">
                <a:effectLst/>
              </a:rPr>
            </a:br>
            <a:endParaRPr lang="en-US" dirty="0"/>
          </a:p>
        </p:txBody>
      </p:sp>
    </p:spTree>
    <p:extLst>
      <p:ext uri="{BB962C8B-B14F-4D97-AF65-F5344CB8AC3E}">
        <p14:creationId xmlns:p14="http://schemas.microsoft.com/office/powerpoint/2010/main" val="3491624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54F820-9897-8EC8-03AE-0E573D951226}"/>
              </a:ext>
            </a:extLst>
          </p:cNvPr>
          <p:cNvSpPr txBox="1"/>
          <p:nvPr/>
        </p:nvSpPr>
        <p:spPr>
          <a:xfrm>
            <a:off x="282222" y="1172754"/>
            <a:ext cx="11627555" cy="6340197"/>
          </a:xfrm>
          <a:prstGeom prst="rect">
            <a:avLst/>
          </a:prstGeom>
          <a:noFill/>
        </p:spPr>
        <p:txBody>
          <a:bodyPr wrap="square">
            <a:spAutoFit/>
          </a:bodyPr>
          <a:lstStyle/>
          <a:p>
            <a:pPr rtl="0" fontAlgn="base">
              <a:spcBef>
                <a:spcPts val="100"/>
              </a:spcBef>
              <a:spcAft>
                <a:spcPts val="0"/>
              </a:spcAft>
              <a:buFont typeface="+mj-lt"/>
              <a:buAutoNum type="arabicPeriod"/>
            </a:pPr>
            <a:r>
              <a:rPr lang="en-ZA" sz="1800" i="0" u="none" strike="noStrike" dirty="0">
                <a:solidFill>
                  <a:srgbClr val="000000"/>
                </a:solidFill>
                <a:latin typeface="Calibri" panose="020F0502020204030204" pitchFamily="34" charset="0"/>
              </a:rPr>
              <a:t> </a:t>
            </a:r>
            <a:r>
              <a:rPr lang="en-ZA" sz="1800" b="1" i="0" u="none" strike="noStrike" dirty="0">
                <a:solidFill>
                  <a:srgbClr val="000000"/>
                </a:solidFill>
                <a:effectLst/>
                <a:latin typeface="Calibri" panose="020F0502020204030204" pitchFamily="34" charset="0"/>
              </a:rPr>
              <a:t>Please download this file to your computer before editing! </a:t>
            </a:r>
          </a:p>
          <a:p>
            <a:pPr rtl="0" fontAlgn="base">
              <a:spcBef>
                <a:spcPts val="100"/>
              </a:spcBef>
              <a:spcAft>
                <a:spcPts val="0"/>
              </a:spcAft>
              <a:buFont typeface="+mj-lt"/>
              <a:buAutoNum type="arabicPeriod"/>
            </a:pPr>
            <a:r>
              <a:rPr lang="en-ZA" dirty="0">
                <a:solidFill>
                  <a:srgbClr val="000000"/>
                </a:solidFill>
                <a:latin typeface="Calibri" panose="020F0502020204030204" pitchFamily="34" charset="0"/>
              </a:rPr>
              <a:t> </a:t>
            </a:r>
            <a:r>
              <a:rPr lang="en-ZA" sz="1800" b="0" i="0" u="none" strike="noStrike" dirty="0">
                <a:solidFill>
                  <a:srgbClr val="000000"/>
                </a:solidFill>
                <a:effectLst/>
                <a:latin typeface="Calibri" panose="020F0502020204030204" pitchFamily="34" charset="0"/>
              </a:rPr>
              <a:t>Use the template below; on slides 5 – 7  (refer to slides 9 – 11, as an example) </a:t>
            </a:r>
          </a:p>
          <a:p>
            <a:pPr rtl="0" fontAlgn="base">
              <a:spcBef>
                <a:spcPts val="100"/>
              </a:spcBef>
              <a:spcAft>
                <a:spcPts val="0"/>
              </a:spcAft>
              <a:buFont typeface="+mj-lt"/>
              <a:buAutoNum type="arabicPeriod" startAt="3"/>
            </a:pPr>
            <a:r>
              <a:rPr lang="en-ZA" sz="1800" i="0" u="none" strike="noStrike" dirty="0">
                <a:solidFill>
                  <a:srgbClr val="000000"/>
                </a:solidFill>
                <a:latin typeface="Calibri" panose="020F0502020204030204" pitchFamily="34" charset="0"/>
              </a:rPr>
              <a:t> </a:t>
            </a:r>
            <a:r>
              <a:rPr lang="en-ZA" sz="1800" b="0" i="0" u="none" strike="noStrike" dirty="0">
                <a:solidFill>
                  <a:srgbClr val="000000"/>
                </a:solidFill>
                <a:effectLst/>
                <a:latin typeface="Calibri" panose="020F0502020204030204" pitchFamily="34" charset="0"/>
              </a:rPr>
              <a:t>Use an exciting and catchy name for your tour</a:t>
            </a:r>
          </a:p>
          <a:p>
            <a:pPr rtl="0" fontAlgn="base">
              <a:spcBef>
                <a:spcPts val="100"/>
              </a:spcBef>
              <a:spcAft>
                <a:spcPts val="0"/>
              </a:spcAft>
              <a:buFont typeface="+mj-lt"/>
              <a:buAutoNum type="arabicPeriod" startAt="4"/>
            </a:pPr>
            <a:r>
              <a:rPr lang="en-ZA" sz="1800" i="0" u="none" strike="noStrike" dirty="0">
                <a:solidFill>
                  <a:srgbClr val="000000"/>
                </a:solidFill>
                <a:latin typeface="Calibri" panose="020F0502020204030204" pitchFamily="34" charset="0"/>
              </a:rPr>
              <a:t> </a:t>
            </a:r>
            <a:r>
              <a:rPr lang="en-ZA" sz="1800" b="0" i="0" u="none" strike="noStrike" dirty="0">
                <a:solidFill>
                  <a:srgbClr val="000000"/>
                </a:solidFill>
                <a:effectLst/>
                <a:latin typeface="Calibri" panose="020F0502020204030204" pitchFamily="34" charset="0"/>
              </a:rPr>
              <a:t>Provide a short description about your property and what people can expect to indulge in during their stay</a:t>
            </a:r>
          </a:p>
          <a:p>
            <a:pPr rtl="0" fontAlgn="base">
              <a:spcBef>
                <a:spcPts val="100"/>
              </a:spcBef>
              <a:spcAft>
                <a:spcPts val="0"/>
              </a:spcAft>
              <a:buFont typeface="+mj-lt"/>
              <a:buAutoNum type="arabicPeriod" startAt="5"/>
            </a:pPr>
            <a:r>
              <a:rPr lang="en-ZA" sz="1800" i="0" u="none" strike="noStrike" dirty="0">
                <a:solidFill>
                  <a:srgbClr val="000000"/>
                </a:solidFill>
                <a:latin typeface="Calibri" panose="020F0502020204030204" pitchFamily="34" charset="0"/>
              </a:rPr>
              <a:t> </a:t>
            </a:r>
            <a:r>
              <a:rPr lang="en-ZA" sz="1800" b="0" i="0" u="none" strike="noStrike" dirty="0">
                <a:solidFill>
                  <a:srgbClr val="000000"/>
                </a:solidFill>
                <a:effectLst/>
                <a:latin typeface="Calibri" panose="020F0502020204030204" pitchFamily="34" charset="0"/>
              </a:rPr>
              <a:t>Make sure that your selected photographs are at least 1MB</a:t>
            </a:r>
          </a:p>
          <a:p>
            <a:pPr rtl="0" fontAlgn="base">
              <a:spcBef>
                <a:spcPts val="100"/>
              </a:spcBef>
              <a:spcAft>
                <a:spcPts val="0"/>
              </a:spcAft>
              <a:buFont typeface="+mj-lt"/>
              <a:buAutoNum type="arabicPeriod" startAt="6"/>
            </a:pPr>
            <a:r>
              <a:rPr lang="en-ZA" sz="1800" i="0" u="none" strike="noStrike" dirty="0">
                <a:solidFill>
                  <a:srgbClr val="000000"/>
                </a:solidFill>
                <a:latin typeface="Calibri" panose="020F0502020204030204" pitchFamily="34" charset="0"/>
              </a:rPr>
              <a:t> </a:t>
            </a:r>
            <a:r>
              <a:rPr lang="en-ZA" sz="1800" b="0" i="0" u="none" strike="noStrike" dirty="0">
                <a:solidFill>
                  <a:srgbClr val="000000"/>
                </a:solidFill>
                <a:effectLst/>
                <a:latin typeface="Calibri" panose="020F0502020204030204" pitchFamily="34" charset="0"/>
              </a:rPr>
              <a:t>Add dates for your Pre and/ or Post Tour (NB: your tour should not fall on Do Not Disturb show days: 13 – 17 November 2023) </a:t>
            </a:r>
          </a:p>
          <a:p>
            <a:pPr rtl="0" fontAlgn="base">
              <a:spcBef>
                <a:spcPts val="100"/>
              </a:spcBef>
              <a:spcAft>
                <a:spcPts val="0"/>
              </a:spcAft>
              <a:buFont typeface="+mj-lt"/>
              <a:buAutoNum type="arabicPeriod" startAt="7"/>
            </a:pPr>
            <a:r>
              <a:rPr lang="en-ZA" sz="1800" i="0" u="none" strike="noStrike" dirty="0">
                <a:solidFill>
                  <a:srgbClr val="000000"/>
                </a:solidFill>
                <a:latin typeface="Calibri" panose="020F0502020204030204" pitchFamily="34" charset="0"/>
              </a:rPr>
              <a:t> </a:t>
            </a:r>
            <a:r>
              <a:rPr lang="en-ZA" sz="1800" b="0" i="0" u="none" strike="noStrike" dirty="0">
                <a:solidFill>
                  <a:srgbClr val="000000"/>
                </a:solidFill>
                <a:effectLst/>
                <a:latin typeface="Calibri" panose="020F0502020204030204" pitchFamily="34" charset="0"/>
              </a:rPr>
              <a:t>Once you have completed the template, please delete the guide text found in the template as well as the last 4 slides which contain the example tour</a:t>
            </a:r>
          </a:p>
          <a:p>
            <a:pPr rtl="0" fontAlgn="base">
              <a:spcBef>
                <a:spcPts val="100"/>
              </a:spcBef>
              <a:spcAft>
                <a:spcPts val="0"/>
              </a:spcAft>
              <a:buFont typeface="+mj-lt"/>
              <a:buAutoNum type="arabicPeriod" startAt="8"/>
            </a:pPr>
            <a:r>
              <a:rPr lang="en-ZA" sz="1800" i="0" u="none" strike="noStrike" dirty="0">
                <a:solidFill>
                  <a:srgbClr val="000000"/>
                </a:solidFill>
                <a:latin typeface="Calibri" panose="020F0502020204030204" pitchFamily="34" charset="0"/>
              </a:rPr>
              <a:t> </a:t>
            </a:r>
            <a:r>
              <a:rPr lang="en-ZA" sz="1800" b="0" i="0" u="none" strike="noStrike" dirty="0">
                <a:solidFill>
                  <a:srgbClr val="000000"/>
                </a:solidFill>
                <a:effectLst/>
                <a:latin typeface="Calibri" panose="020F0502020204030204" pitchFamily="34" charset="0"/>
              </a:rPr>
              <a:t>Please submit your offer at the following </a:t>
            </a:r>
          </a:p>
          <a:p>
            <a:pPr rtl="0" fontAlgn="base">
              <a:spcBef>
                <a:spcPts val="100"/>
              </a:spcBef>
              <a:spcAft>
                <a:spcPts val="0"/>
              </a:spcAft>
            </a:pPr>
            <a:br>
              <a:rPr lang="en-ZA" b="0" dirty="0">
                <a:effectLst/>
              </a:rPr>
            </a:br>
            <a:r>
              <a:rPr lang="en-ZA" sz="1800" b="1" i="1" u="sng" strike="noStrike" dirty="0">
                <a:effectLst/>
                <a:latin typeface="Calibri" panose="020F0502020204030204" pitchFamily="34" charset="0"/>
              </a:rPr>
              <a:t>*Please note, the following: </a:t>
            </a:r>
            <a:endParaRPr lang="en-ZA" b="1" u="sng" dirty="0">
              <a:effectLst/>
            </a:endParaRPr>
          </a:p>
          <a:p>
            <a:pPr rtl="0" fontAlgn="base">
              <a:spcBef>
                <a:spcPts val="100"/>
              </a:spcBef>
              <a:spcAft>
                <a:spcPts val="0"/>
              </a:spcAft>
              <a:buFont typeface="Arial" panose="020B0604020202020204" pitchFamily="34" charset="0"/>
              <a:buChar char="•"/>
            </a:pPr>
            <a:r>
              <a:rPr lang="en-ZA" sz="1800" b="0" i="1" u="none" strike="noStrike" dirty="0">
                <a:solidFill>
                  <a:srgbClr val="000000"/>
                </a:solidFill>
                <a:effectLst/>
                <a:latin typeface="Calibri" panose="020F0502020204030204" pitchFamily="34" charset="0"/>
              </a:rPr>
              <a:t>Packages offered must incorporate activities and be either FOC or include a significant trade discount.</a:t>
            </a:r>
            <a:endParaRPr lang="en-ZA" sz="1800" b="0" i="1" u="none" strike="noStrike" dirty="0">
              <a:solidFill>
                <a:srgbClr val="000000"/>
              </a:solidFill>
              <a:effectLst/>
              <a:latin typeface="Arial" panose="020B0604020202020204" pitchFamily="34" charset="0"/>
            </a:endParaRPr>
          </a:p>
          <a:p>
            <a:pPr rtl="0" fontAlgn="base">
              <a:spcBef>
                <a:spcPts val="100"/>
              </a:spcBef>
              <a:spcAft>
                <a:spcPts val="0"/>
              </a:spcAft>
              <a:buFont typeface="Arial" panose="020B0604020202020204" pitchFamily="34" charset="0"/>
              <a:buChar char="•"/>
            </a:pPr>
            <a:r>
              <a:rPr lang="en-ZA" sz="1800" b="0" i="1" u="none" strike="noStrike" dirty="0">
                <a:solidFill>
                  <a:srgbClr val="000000"/>
                </a:solidFill>
                <a:effectLst/>
                <a:latin typeface="Calibri" panose="020F0502020204030204" pitchFamily="34" charset="0"/>
              </a:rPr>
              <a:t>You are allowed to collaborate with other registered Do Not Disturb 2023 exhibitors.  </a:t>
            </a:r>
            <a:endParaRPr lang="en-ZA" sz="1800" b="0" i="1" u="none" strike="noStrike" dirty="0">
              <a:solidFill>
                <a:srgbClr val="000000"/>
              </a:solidFill>
              <a:effectLst/>
              <a:latin typeface="Arial" panose="020B0604020202020204" pitchFamily="34" charset="0"/>
            </a:endParaRPr>
          </a:p>
          <a:p>
            <a:pPr rtl="0" fontAlgn="base">
              <a:spcBef>
                <a:spcPts val="100"/>
              </a:spcBef>
              <a:spcAft>
                <a:spcPts val="0"/>
              </a:spcAft>
              <a:buFont typeface="Arial" panose="020B0604020202020204" pitchFamily="34" charset="0"/>
              <a:buChar char="•"/>
            </a:pPr>
            <a:r>
              <a:rPr lang="en-ZA" sz="1800" b="0" i="1" u="none" strike="noStrike" dirty="0">
                <a:solidFill>
                  <a:srgbClr val="000000"/>
                </a:solidFill>
                <a:effectLst/>
                <a:latin typeface="Calibri" panose="020F0502020204030204" pitchFamily="34" charset="0"/>
              </a:rPr>
              <a:t>Buyers and press need to use #DNDOnTour2023, when booking. Please contact us, should you want to confirm if someone is a registered Do Not Disturb 2023 attendee. </a:t>
            </a:r>
            <a:endParaRPr lang="en-ZA" sz="1800" b="0" i="1" u="none" strike="noStrike" dirty="0">
              <a:solidFill>
                <a:srgbClr val="000000"/>
              </a:solidFill>
              <a:effectLst/>
              <a:latin typeface="Arial" panose="020B0604020202020204" pitchFamily="34" charset="0"/>
            </a:endParaRPr>
          </a:p>
          <a:p>
            <a:pPr rtl="0">
              <a:spcBef>
                <a:spcPts val="100"/>
              </a:spcBef>
              <a:spcAft>
                <a:spcPts val="0"/>
              </a:spcAft>
            </a:pPr>
            <a:br>
              <a:rPr lang="en-ZA" b="0" dirty="0">
                <a:effectLst/>
              </a:rPr>
            </a:br>
            <a:r>
              <a:rPr lang="en-ZA" sz="1800" b="1" i="0" u="none" strike="noStrike" dirty="0">
                <a:solidFill>
                  <a:srgbClr val="000000"/>
                </a:solidFill>
                <a:effectLst/>
                <a:latin typeface="Calibri" panose="020F0502020204030204" pitchFamily="34" charset="0"/>
              </a:rPr>
              <a:t>Should you have any questions, please contact </a:t>
            </a:r>
            <a:r>
              <a:rPr lang="en-ZA" b="1" u="sng" dirty="0" err="1">
                <a:solidFill>
                  <a:srgbClr val="000000"/>
                </a:solidFill>
                <a:latin typeface="Calibri" panose="020F0502020204030204" pitchFamily="34" charset="0"/>
                <a:hlinkClick r:id="rId3"/>
              </a:rPr>
              <a:t>xavier@thisisbeyond.com</a:t>
            </a:r>
            <a:br>
              <a:rPr lang="en-ZA" sz="1800" b="1" i="0" u="none" strike="noStrike" dirty="0">
                <a:solidFill>
                  <a:srgbClr val="000000"/>
                </a:solidFill>
                <a:effectLst/>
                <a:latin typeface="Calibri" panose="020F0502020204030204" pitchFamily="34" charset="0"/>
              </a:rPr>
            </a:br>
            <a:br>
              <a:rPr lang="en-ZA" sz="1800" b="1" i="0" u="none" strike="noStrike" dirty="0">
                <a:solidFill>
                  <a:srgbClr val="000000"/>
                </a:solidFill>
                <a:effectLst/>
                <a:latin typeface="Calibri" panose="020F0502020204030204" pitchFamily="34" charset="0"/>
              </a:rPr>
            </a:br>
            <a:endParaRPr lang="en-ZA" b="0" dirty="0">
              <a:effectLst/>
            </a:endParaRPr>
          </a:p>
          <a:p>
            <a:br>
              <a:rPr lang="en-ZA" dirty="0"/>
            </a:br>
            <a:endParaRPr lang="en-US" dirty="0"/>
          </a:p>
        </p:txBody>
      </p:sp>
    </p:spTree>
    <p:extLst>
      <p:ext uri="{BB962C8B-B14F-4D97-AF65-F5344CB8AC3E}">
        <p14:creationId xmlns:p14="http://schemas.microsoft.com/office/powerpoint/2010/main" val="2464114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96EF74F-7625-2518-B823-4CC1CE7DF14A}"/>
              </a:ext>
            </a:extLst>
          </p:cNvPr>
          <p:cNvSpPr txBox="1"/>
          <p:nvPr/>
        </p:nvSpPr>
        <p:spPr>
          <a:xfrm>
            <a:off x="3708400" y="418440"/>
            <a:ext cx="4820355" cy="369332"/>
          </a:xfrm>
          <a:prstGeom prst="rect">
            <a:avLst/>
          </a:prstGeom>
          <a:noFill/>
        </p:spPr>
        <p:txBody>
          <a:bodyPr wrap="square" rtlCol="0">
            <a:spAutoFit/>
          </a:bodyPr>
          <a:lstStyle/>
          <a:p>
            <a:pPr algn="ctr"/>
            <a:r>
              <a:rPr lang="en-US" b="1" dirty="0">
                <a:latin typeface="Gibson" pitchFamily="2" charset="77"/>
              </a:rPr>
              <a:t>INSERT PROPERTY NAME HERE</a:t>
            </a:r>
          </a:p>
        </p:txBody>
      </p:sp>
      <p:sp>
        <p:nvSpPr>
          <p:cNvPr id="5" name="TextBox 4">
            <a:extLst>
              <a:ext uri="{FF2B5EF4-FFF2-40B4-BE49-F238E27FC236}">
                <a16:creationId xmlns:a16="http://schemas.microsoft.com/office/drawing/2014/main" id="{82CAD173-E13A-4EE3-7839-B34481A59F77}"/>
              </a:ext>
            </a:extLst>
          </p:cNvPr>
          <p:cNvSpPr txBox="1"/>
          <p:nvPr/>
        </p:nvSpPr>
        <p:spPr>
          <a:xfrm>
            <a:off x="3685822" y="787772"/>
            <a:ext cx="4820355" cy="369332"/>
          </a:xfrm>
          <a:prstGeom prst="rect">
            <a:avLst/>
          </a:prstGeom>
          <a:noFill/>
        </p:spPr>
        <p:txBody>
          <a:bodyPr wrap="square" rtlCol="0">
            <a:spAutoFit/>
          </a:bodyPr>
          <a:lstStyle/>
          <a:p>
            <a:pPr algn="ctr"/>
            <a:r>
              <a:rPr lang="en-US" dirty="0">
                <a:latin typeface="Gibson" pitchFamily="2" charset="77"/>
              </a:rPr>
              <a:t>INSERT NAME OF OFFER HERE</a:t>
            </a:r>
          </a:p>
        </p:txBody>
      </p:sp>
      <p:sp>
        <p:nvSpPr>
          <p:cNvPr id="7" name="TextBox 6">
            <a:extLst>
              <a:ext uri="{FF2B5EF4-FFF2-40B4-BE49-F238E27FC236}">
                <a16:creationId xmlns:a16="http://schemas.microsoft.com/office/drawing/2014/main" id="{26CA2E41-B690-D601-3FB7-9F70DC5ED760}"/>
              </a:ext>
            </a:extLst>
          </p:cNvPr>
          <p:cNvSpPr txBox="1"/>
          <p:nvPr/>
        </p:nvSpPr>
        <p:spPr>
          <a:xfrm>
            <a:off x="632176" y="1447507"/>
            <a:ext cx="4515556" cy="1384995"/>
          </a:xfrm>
          <a:prstGeom prst="rect">
            <a:avLst/>
          </a:prstGeom>
          <a:noFill/>
        </p:spPr>
        <p:txBody>
          <a:bodyPr wrap="square">
            <a:spAutoFit/>
          </a:bodyPr>
          <a:lstStyle/>
          <a:p>
            <a:pPr algn="ctr" rtl="0">
              <a:spcBef>
                <a:spcPts val="0"/>
              </a:spcBef>
              <a:spcAft>
                <a:spcPts val="0"/>
              </a:spcAft>
            </a:pPr>
            <a:r>
              <a:rPr lang="en-ZA" sz="1400" b="0" i="0" u="none" strike="noStrike" dirty="0">
                <a:solidFill>
                  <a:srgbClr val="000000"/>
                </a:solidFill>
                <a:effectLst/>
                <a:latin typeface="Calibri" panose="020F0502020204030204" pitchFamily="34" charset="0"/>
              </a:rPr>
              <a:t>Please insert an image below, please note that this image will be the one that appears on our webpage – advertising your offer. Ensure that this image size is a minimum of 1MB. </a:t>
            </a:r>
            <a:endParaRPr lang="en-ZA" sz="1400" b="0" dirty="0">
              <a:effectLst/>
            </a:endParaRPr>
          </a:p>
          <a:p>
            <a:pPr algn="ctr"/>
            <a:br>
              <a:rPr lang="en-ZA" sz="1400" b="0" dirty="0">
                <a:effectLst/>
              </a:rPr>
            </a:br>
            <a:endParaRPr lang="en-US" sz="1400" dirty="0"/>
          </a:p>
        </p:txBody>
      </p:sp>
      <p:sp>
        <p:nvSpPr>
          <p:cNvPr id="10" name="Rectangle 9">
            <a:extLst>
              <a:ext uri="{FF2B5EF4-FFF2-40B4-BE49-F238E27FC236}">
                <a16:creationId xmlns:a16="http://schemas.microsoft.com/office/drawing/2014/main" id="{53E017F9-3071-2A50-5F30-E2F3F7B7499F}"/>
              </a:ext>
            </a:extLst>
          </p:cNvPr>
          <p:cNvSpPr/>
          <p:nvPr/>
        </p:nvSpPr>
        <p:spPr>
          <a:xfrm>
            <a:off x="598309" y="2420223"/>
            <a:ext cx="4628445" cy="386204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A6867A7-72E0-329E-B23C-E0EF751FACBB}"/>
              </a:ext>
            </a:extLst>
          </p:cNvPr>
          <p:cNvSpPr txBox="1"/>
          <p:nvPr/>
        </p:nvSpPr>
        <p:spPr>
          <a:xfrm>
            <a:off x="6739468" y="2420223"/>
            <a:ext cx="4628445" cy="1774845"/>
          </a:xfrm>
          <a:prstGeom prst="rect">
            <a:avLst/>
          </a:prstGeom>
          <a:noFill/>
        </p:spPr>
        <p:txBody>
          <a:bodyPr wrap="square">
            <a:spAutoFit/>
          </a:bodyPr>
          <a:lstStyle/>
          <a:p>
            <a:pPr marL="91440" algn="ctr" rtl="0">
              <a:spcBef>
                <a:spcPts val="0"/>
              </a:spcBef>
              <a:spcAft>
                <a:spcPts val="0"/>
              </a:spcAft>
            </a:pPr>
            <a:r>
              <a:rPr lang="en-ZA" sz="1800" b="0" i="0" u="none" strike="noStrike" dirty="0">
                <a:solidFill>
                  <a:srgbClr val="000000"/>
                </a:solidFill>
                <a:effectLst/>
                <a:latin typeface="Gibson" pitchFamily="2" charset="77"/>
              </a:rPr>
              <a:t>Provide a description of your property and offer here</a:t>
            </a:r>
            <a:endParaRPr lang="en-ZA" b="0" dirty="0">
              <a:effectLst/>
              <a:latin typeface="Gibson" pitchFamily="2" charset="77"/>
            </a:endParaRPr>
          </a:p>
          <a:p>
            <a:pPr marL="91440" algn="just" rtl="0">
              <a:spcBef>
                <a:spcPts val="359"/>
              </a:spcBef>
              <a:spcAft>
                <a:spcPts val="0"/>
              </a:spcAft>
            </a:pPr>
            <a:br>
              <a:rPr lang="en-ZA" b="0" dirty="0">
                <a:effectLst/>
                <a:latin typeface="Gibson" pitchFamily="2" charset="77"/>
              </a:rPr>
            </a:br>
            <a:r>
              <a:rPr lang="en-ZA" sz="1600" b="0" i="0" u="none" strike="noStrike" dirty="0" err="1">
                <a:solidFill>
                  <a:srgbClr val="000000"/>
                </a:solidFill>
                <a:effectLst/>
                <a:latin typeface="Gibson" pitchFamily="2" charset="77"/>
              </a:rPr>
              <a:t>xxxxxxxxxxxxxxxxxxxxxxxxxxxxxxxxxxxxxxxxxxx</a:t>
            </a:r>
            <a:endParaRPr lang="en-ZA" b="0" dirty="0">
              <a:effectLst/>
              <a:latin typeface="Gibson" pitchFamily="2" charset="77"/>
            </a:endParaRPr>
          </a:p>
          <a:p>
            <a:br>
              <a:rPr lang="en-ZA" dirty="0">
                <a:latin typeface="Gibson" pitchFamily="2" charset="77"/>
              </a:rPr>
            </a:br>
            <a:endParaRPr lang="en-US" dirty="0">
              <a:latin typeface="Gibson" pitchFamily="2" charset="77"/>
            </a:endParaRPr>
          </a:p>
        </p:txBody>
      </p:sp>
    </p:spTree>
    <p:extLst>
      <p:ext uri="{BB962C8B-B14F-4D97-AF65-F5344CB8AC3E}">
        <p14:creationId xmlns:p14="http://schemas.microsoft.com/office/powerpoint/2010/main" val="2928817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D865900-4C06-9368-A640-9DF91212FE21}"/>
              </a:ext>
            </a:extLst>
          </p:cNvPr>
          <p:cNvSpPr txBox="1"/>
          <p:nvPr/>
        </p:nvSpPr>
        <p:spPr>
          <a:xfrm>
            <a:off x="2943577" y="570786"/>
            <a:ext cx="6096000"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ZA" b="0" dirty="0">
                <a:effectLst/>
                <a:latin typeface="Gibson" pitchFamily="2" charset="77"/>
              </a:rPr>
              <a:t>  </a:t>
            </a:r>
            <a:endParaRPr lang="en-US" dirty="0">
              <a:latin typeface="Gibson" pitchFamily="2" charset="77"/>
            </a:endParaRPr>
          </a:p>
        </p:txBody>
      </p:sp>
      <p:sp>
        <p:nvSpPr>
          <p:cNvPr id="8" name="TextBox 7">
            <a:extLst>
              <a:ext uri="{FF2B5EF4-FFF2-40B4-BE49-F238E27FC236}">
                <a16:creationId xmlns:a16="http://schemas.microsoft.com/office/drawing/2014/main" id="{C9E7FFCD-22C4-754E-16FA-D4DD889222C4}"/>
              </a:ext>
            </a:extLst>
          </p:cNvPr>
          <p:cNvSpPr txBox="1"/>
          <p:nvPr/>
        </p:nvSpPr>
        <p:spPr>
          <a:xfrm>
            <a:off x="1365954" y="2232779"/>
            <a:ext cx="2404533"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ZA" b="0" dirty="0">
                <a:effectLst/>
                <a:latin typeface="Gibson" pitchFamily="2" charset="77"/>
              </a:rPr>
              <a:t> </a:t>
            </a:r>
            <a:endParaRPr lang="en-US" dirty="0">
              <a:latin typeface="Gibson" pitchFamily="2" charset="77"/>
            </a:endParaRPr>
          </a:p>
        </p:txBody>
      </p:sp>
      <p:sp>
        <p:nvSpPr>
          <p:cNvPr id="9" name="TextBox 8">
            <a:extLst>
              <a:ext uri="{FF2B5EF4-FFF2-40B4-BE49-F238E27FC236}">
                <a16:creationId xmlns:a16="http://schemas.microsoft.com/office/drawing/2014/main" id="{9786B9CC-EBB2-4049-F504-7AE3CF796E01}"/>
              </a:ext>
            </a:extLst>
          </p:cNvPr>
          <p:cNvSpPr txBox="1"/>
          <p:nvPr/>
        </p:nvSpPr>
        <p:spPr>
          <a:xfrm>
            <a:off x="4792134" y="2236864"/>
            <a:ext cx="2404533"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ZA" b="0" dirty="0">
                <a:effectLst/>
                <a:latin typeface="Gibson" pitchFamily="2" charset="77"/>
              </a:rPr>
              <a:t> </a:t>
            </a:r>
            <a:endParaRPr lang="en-US" dirty="0">
              <a:latin typeface="Gibson" pitchFamily="2" charset="77"/>
            </a:endParaRPr>
          </a:p>
        </p:txBody>
      </p:sp>
      <p:sp>
        <p:nvSpPr>
          <p:cNvPr id="10" name="TextBox 9">
            <a:extLst>
              <a:ext uri="{FF2B5EF4-FFF2-40B4-BE49-F238E27FC236}">
                <a16:creationId xmlns:a16="http://schemas.microsoft.com/office/drawing/2014/main" id="{90013C0E-27B8-7773-C470-8CA5FF425326}"/>
              </a:ext>
            </a:extLst>
          </p:cNvPr>
          <p:cNvSpPr txBox="1"/>
          <p:nvPr/>
        </p:nvSpPr>
        <p:spPr>
          <a:xfrm>
            <a:off x="8108240" y="2232354"/>
            <a:ext cx="2404533"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ZA" b="0" dirty="0">
                <a:effectLst/>
                <a:latin typeface="Gibson" pitchFamily="2" charset="77"/>
              </a:rPr>
              <a:t> </a:t>
            </a:r>
            <a:endParaRPr lang="en-US" dirty="0">
              <a:latin typeface="Gibson" pitchFamily="2" charset="77"/>
            </a:endParaRPr>
          </a:p>
        </p:txBody>
      </p:sp>
      <p:sp>
        <p:nvSpPr>
          <p:cNvPr id="11" name="Rectangle 10">
            <a:extLst>
              <a:ext uri="{FF2B5EF4-FFF2-40B4-BE49-F238E27FC236}">
                <a16:creationId xmlns:a16="http://schemas.microsoft.com/office/drawing/2014/main" id="{4ED3E4F7-939E-DC23-9D59-CEF80F67E3C3}"/>
              </a:ext>
            </a:extLst>
          </p:cNvPr>
          <p:cNvSpPr/>
          <p:nvPr/>
        </p:nvSpPr>
        <p:spPr>
          <a:xfrm>
            <a:off x="688621" y="3127022"/>
            <a:ext cx="5147735" cy="308751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Gibson" pitchFamily="2" charset="77"/>
            </a:endParaRPr>
          </a:p>
        </p:txBody>
      </p:sp>
      <p:sp>
        <p:nvSpPr>
          <p:cNvPr id="12" name="Rectangle 11">
            <a:extLst>
              <a:ext uri="{FF2B5EF4-FFF2-40B4-BE49-F238E27FC236}">
                <a16:creationId xmlns:a16="http://schemas.microsoft.com/office/drawing/2014/main" id="{0640C03A-30FF-8E9D-DA69-71F8E4FF88EB}"/>
              </a:ext>
            </a:extLst>
          </p:cNvPr>
          <p:cNvSpPr/>
          <p:nvPr/>
        </p:nvSpPr>
        <p:spPr>
          <a:xfrm>
            <a:off x="6276621" y="3127022"/>
            <a:ext cx="5226758" cy="308751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Gibson" pitchFamily="2" charset="77"/>
            </a:endParaRPr>
          </a:p>
        </p:txBody>
      </p:sp>
      <p:sp>
        <p:nvSpPr>
          <p:cNvPr id="2" name="TextBox 1">
            <a:extLst>
              <a:ext uri="{FF2B5EF4-FFF2-40B4-BE49-F238E27FC236}">
                <a16:creationId xmlns:a16="http://schemas.microsoft.com/office/drawing/2014/main" id="{A9AFB9A2-DAD1-5519-2FCC-C2A8F6BE7A23}"/>
              </a:ext>
            </a:extLst>
          </p:cNvPr>
          <p:cNvSpPr txBox="1"/>
          <p:nvPr/>
        </p:nvSpPr>
        <p:spPr>
          <a:xfrm>
            <a:off x="4092218" y="219524"/>
            <a:ext cx="4007555" cy="380617"/>
          </a:xfrm>
          <a:prstGeom prst="rect">
            <a:avLst/>
          </a:prstGeom>
          <a:noFill/>
        </p:spPr>
        <p:txBody>
          <a:bodyPr wrap="square" rtlCol="0">
            <a:spAutoFit/>
          </a:bodyPr>
          <a:lstStyle/>
          <a:p>
            <a:pPr algn="ctr"/>
            <a:r>
              <a:rPr lang="en-US" dirty="0">
                <a:latin typeface="Coconat" pitchFamily="2" charset="77"/>
              </a:rPr>
              <a:t>When?</a:t>
            </a:r>
          </a:p>
        </p:txBody>
      </p:sp>
      <p:sp>
        <p:nvSpPr>
          <p:cNvPr id="3" name="TextBox 2">
            <a:extLst>
              <a:ext uri="{FF2B5EF4-FFF2-40B4-BE49-F238E27FC236}">
                <a16:creationId xmlns:a16="http://schemas.microsoft.com/office/drawing/2014/main" id="{059A0BDA-EEA7-FCA0-6D58-D85FCA72BAE4}"/>
              </a:ext>
            </a:extLst>
          </p:cNvPr>
          <p:cNvSpPr txBox="1"/>
          <p:nvPr/>
        </p:nvSpPr>
        <p:spPr>
          <a:xfrm>
            <a:off x="677337" y="1866383"/>
            <a:ext cx="4007555" cy="380617"/>
          </a:xfrm>
          <a:prstGeom prst="rect">
            <a:avLst/>
          </a:prstGeom>
          <a:noFill/>
        </p:spPr>
        <p:txBody>
          <a:bodyPr wrap="square" rtlCol="0">
            <a:spAutoFit/>
          </a:bodyPr>
          <a:lstStyle/>
          <a:p>
            <a:pPr algn="ctr"/>
            <a:r>
              <a:rPr lang="en-US" dirty="0">
                <a:latin typeface="Coconat" pitchFamily="2" charset="77"/>
              </a:rPr>
              <a:t>Buyers</a:t>
            </a:r>
          </a:p>
        </p:txBody>
      </p:sp>
      <p:sp>
        <p:nvSpPr>
          <p:cNvPr id="4" name="TextBox 3">
            <a:extLst>
              <a:ext uri="{FF2B5EF4-FFF2-40B4-BE49-F238E27FC236}">
                <a16:creationId xmlns:a16="http://schemas.microsoft.com/office/drawing/2014/main" id="{A9E73BDC-F709-7187-9237-429F7496F50A}"/>
              </a:ext>
            </a:extLst>
          </p:cNvPr>
          <p:cNvSpPr txBox="1"/>
          <p:nvPr/>
        </p:nvSpPr>
        <p:spPr>
          <a:xfrm>
            <a:off x="3990624" y="1890040"/>
            <a:ext cx="4007555" cy="380617"/>
          </a:xfrm>
          <a:prstGeom prst="rect">
            <a:avLst/>
          </a:prstGeom>
          <a:noFill/>
        </p:spPr>
        <p:txBody>
          <a:bodyPr wrap="square" rtlCol="0">
            <a:spAutoFit/>
          </a:bodyPr>
          <a:lstStyle/>
          <a:p>
            <a:pPr algn="ctr"/>
            <a:r>
              <a:rPr lang="en-US" dirty="0">
                <a:latin typeface="Coconat" pitchFamily="2" charset="77"/>
              </a:rPr>
              <a:t>Press</a:t>
            </a:r>
          </a:p>
        </p:txBody>
      </p:sp>
      <p:sp>
        <p:nvSpPr>
          <p:cNvPr id="5" name="TextBox 4">
            <a:extLst>
              <a:ext uri="{FF2B5EF4-FFF2-40B4-BE49-F238E27FC236}">
                <a16:creationId xmlns:a16="http://schemas.microsoft.com/office/drawing/2014/main" id="{DFE287E7-C2CE-AF50-75A1-A880A05FEEA3}"/>
              </a:ext>
            </a:extLst>
          </p:cNvPr>
          <p:cNvSpPr txBox="1"/>
          <p:nvPr/>
        </p:nvSpPr>
        <p:spPr>
          <a:xfrm>
            <a:off x="7298261" y="1871036"/>
            <a:ext cx="4007555" cy="380617"/>
          </a:xfrm>
          <a:prstGeom prst="rect">
            <a:avLst/>
          </a:prstGeom>
          <a:noFill/>
        </p:spPr>
        <p:txBody>
          <a:bodyPr wrap="square" rtlCol="0">
            <a:spAutoFit/>
          </a:bodyPr>
          <a:lstStyle/>
          <a:p>
            <a:pPr algn="ctr"/>
            <a:r>
              <a:rPr lang="en-US" dirty="0">
                <a:latin typeface="Coconat" pitchFamily="2" charset="77"/>
              </a:rPr>
              <a:t>Exhibitors</a:t>
            </a:r>
          </a:p>
        </p:txBody>
      </p:sp>
      <p:sp>
        <p:nvSpPr>
          <p:cNvPr id="7" name="TextBox 6">
            <a:extLst>
              <a:ext uri="{FF2B5EF4-FFF2-40B4-BE49-F238E27FC236}">
                <a16:creationId xmlns:a16="http://schemas.microsoft.com/office/drawing/2014/main" id="{5247EDF3-EA66-5534-19F1-77E24DD06C1B}"/>
              </a:ext>
            </a:extLst>
          </p:cNvPr>
          <p:cNvSpPr txBox="1"/>
          <p:nvPr/>
        </p:nvSpPr>
        <p:spPr>
          <a:xfrm>
            <a:off x="1044218" y="2672780"/>
            <a:ext cx="4007555" cy="380617"/>
          </a:xfrm>
          <a:prstGeom prst="rect">
            <a:avLst/>
          </a:prstGeom>
          <a:noFill/>
        </p:spPr>
        <p:txBody>
          <a:bodyPr wrap="square" rtlCol="0">
            <a:spAutoFit/>
          </a:bodyPr>
          <a:lstStyle/>
          <a:p>
            <a:pPr algn="ctr"/>
            <a:r>
              <a:rPr lang="en-US" dirty="0">
                <a:latin typeface="Coconat" pitchFamily="2" charset="77"/>
              </a:rPr>
              <a:t>What’s included?</a:t>
            </a:r>
          </a:p>
        </p:txBody>
      </p:sp>
      <p:sp>
        <p:nvSpPr>
          <p:cNvPr id="13" name="TextBox 12">
            <a:extLst>
              <a:ext uri="{FF2B5EF4-FFF2-40B4-BE49-F238E27FC236}">
                <a16:creationId xmlns:a16="http://schemas.microsoft.com/office/drawing/2014/main" id="{2EB7CD74-0619-415A-0AD8-C3B7B806D27A}"/>
              </a:ext>
            </a:extLst>
          </p:cNvPr>
          <p:cNvSpPr txBox="1"/>
          <p:nvPr/>
        </p:nvSpPr>
        <p:spPr>
          <a:xfrm>
            <a:off x="6716888" y="2677433"/>
            <a:ext cx="4007555" cy="380617"/>
          </a:xfrm>
          <a:prstGeom prst="rect">
            <a:avLst/>
          </a:prstGeom>
          <a:noFill/>
        </p:spPr>
        <p:txBody>
          <a:bodyPr wrap="square" rtlCol="0">
            <a:spAutoFit/>
          </a:bodyPr>
          <a:lstStyle/>
          <a:p>
            <a:pPr algn="ctr"/>
            <a:r>
              <a:rPr lang="en-US" dirty="0">
                <a:latin typeface="Coconat" pitchFamily="2" charset="77"/>
              </a:rPr>
              <a:t>What’s excluded?</a:t>
            </a:r>
          </a:p>
        </p:txBody>
      </p:sp>
      <p:sp>
        <p:nvSpPr>
          <p:cNvPr id="14" name="TextBox 13">
            <a:extLst>
              <a:ext uri="{FF2B5EF4-FFF2-40B4-BE49-F238E27FC236}">
                <a16:creationId xmlns:a16="http://schemas.microsoft.com/office/drawing/2014/main" id="{4566B50C-8CEC-C916-6753-289E2EDC6E9F}"/>
              </a:ext>
            </a:extLst>
          </p:cNvPr>
          <p:cNvSpPr txBox="1"/>
          <p:nvPr/>
        </p:nvSpPr>
        <p:spPr>
          <a:xfrm>
            <a:off x="4092218" y="1078293"/>
            <a:ext cx="4007555" cy="380617"/>
          </a:xfrm>
          <a:prstGeom prst="rect">
            <a:avLst/>
          </a:prstGeom>
          <a:noFill/>
        </p:spPr>
        <p:txBody>
          <a:bodyPr wrap="square" rtlCol="0">
            <a:spAutoFit/>
          </a:bodyPr>
          <a:lstStyle/>
          <a:p>
            <a:pPr algn="ctr"/>
            <a:r>
              <a:rPr lang="en-US" dirty="0">
                <a:latin typeface="Coconat" pitchFamily="2" charset="77"/>
              </a:rPr>
              <a:t>How much?</a:t>
            </a:r>
          </a:p>
        </p:txBody>
      </p:sp>
      <p:sp>
        <p:nvSpPr>
          <p:cNvPr id="17" name="TextBox 16">
            <a:extLst>
              <a:ext uri="{FF2B5EF4-FFF2-40B4-BE49-F238E27FC236}">
                <a16:creationId xmlns:a16="http://schemas.microsoft.com/office/drawing/2014/main" id="{74BA61D9-34B6-C3AA-DCB8-F9DA8119AAE4}"/>
              </a:ext>
            </a:extLst>
          </p:cNvPr>
          <p:cNvSpPr txBox="1"/>
          <p:nvPr/>
        </p:nvSpPr>
        <p:spPr>
          <a:xfrm>
            <a:off x="2263424" y="1337825"/>
            <a:ext cx="7456306" cy="923330"/>
          </a:xfrm>
          <a:prstGeom prst="rect">
            <a:avLst/>
          </a:prstGeom>
          <a:noFill/>
        </p:spPr>
        <p:txBody>
          <a:bodyPr wrap="square">
            <a:spAutoFit/>
          </a:bodyPr>
          <a:lstStyle/>
          <a:p>
            <a:pPr marL="12700" rtl="0">
              <a:spcBef>
                <a:spcPts val="0"/>
              </a:spcBef>
              <a:spcAft>
                <a:spcPts val="0"/>
              </a:spcAft>
            </a:pPr>
            <a:r>
              <a:rPr lang="en-ZA" sz="1800" b="0" i="0" u="none" strike="noStrike" dirty="0">
                <a:solidFill>
                  <a:srgbClr val="000000"/>
                </a:solidFill>
                <a:effectLst/>
                <a:latin typeface="Calibri" panose="020F0502020204030204" pitchFamily="34" charset="0"/>
              </a:rPr>
              <a:t>(please include currency and indicate whether it is price per stay or per night)</a:t>
            </a:r>
            <a:endParaRPr lang="en-ZA" b="0" dirty="0">
              <a:effectLst/>
            </a:endParaRPr>
          </a:p>
          <a:p>
            <a:br>
              <a:rPr lang="en-ZA" dirty="0"/>
            </a:br>
            <a:endParaRPr lang="en-US" dirty="0"/>
          </a:p>
        </p:txBody>
      </p:sp>
    </p:spTree>
    <p:extLst>
      <p:ext uri="{BB962C8B-B14F-4D97-AF65-F5344CB8AC3E}">
        <p14:creationId xmlns:p14="http://schemas.microsoft.com/office/powerpoint/2010/main" val="1809044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6CA2E41-B690-D601-3FB7-9F70DC5ED760}"/>
              </a:ext>
            </a:extLst>
          </p:cNvPr>
          <p:cNvSpPr txBox="1"/>
          <p:nvPr/>
        </p:nvSpPr>
        <p:spPr>
          <a:xfrm>
            <a:off x="598309" y="397640"/>
            <a:ext cx="4515556" cy="307777"/>
          </a:xfrm>
          <a:prstGeom prst="rect">
            <a:avLst/>
          </a:prstGeom>
          <a:noFill/>
        </p:spPr>
        <p:txBody>
          <a:bodyPr wrap="square">
            <a:spAutoFit/>
          </a:bodyPr>
          <a:lstStyle/>
          <a:p>
            <a:pPr algn="ctr" rtl="0">
              <a:spcBef>
                <a:spcPts val="0"/>
              </a:spcBef>
              <a:spcAft>
                <a:spcPts val="0"/>
              </a:spcAft>
            </a:pPr>
            <a:r>
              <a:rPr lang="en-ZA" sz="1400" b="0" i="0" u="none" strike="noStrike" dirty="0">
                <a:solidFill>
                  <a:srgbClr val="000000"/>
                </a:solidFill>
                <a:effectLst/>
                <a:latin typeface="Calibri" panose="020F0502020204030204" pitchFamily="34" charset="0"/>
              </a:rPr>
              <a:t>Please insert images in the boxes below</a:t>
            </a:r>
            <a:r>
              <a:rPr lang="en-ZA" sz="1400" b="0" dirty="0">
                <a:effectLst/>
              </a:rPr>
              <a:t>:</a:t>
            </a:r>
            <a:endParaRPr lang="en-US" sz="1400" dirty="0"/>
          </a:p>
        </p:txBody>
      </p:sp>
      <p:sp>
        <p:nvSpPr>
          <p:cNvPr id="10" name="Rectangle 9">
            <a:extLst>
              <a:ext uri="{FF2B5EF4-FFF2-40B4-BE49-F238E27FC236}">
                <a16:creationId xmlns:a16="http://schemas.microsoft.com/office/drawing/2014/main" id="{53E017F9-3071-2A50-5F30-E2F3F7B7499F}"/>
              </a:ext>
            </a:extLst>
          </p:cNvPr>
          <p:cNvSpPr/>
          <p:nvPr/>
        </p:nvSpPr>
        <p:spPr>
          <a:xfrm>
            <a:off x="936976" y="952668"/>
            <a:ext cx="4628445" cy="386204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342ED0D-A5B7-A6C3-013E-45B083D40360}"/>
              </a:ext>
            </a:extLst>
          </p:cNvPr>
          <p:cNvSpPr/>
          <p:nvPr/>
        </p:nvSpPr>
        <p:spPr>
          <a:xfrm>
            <a:off x="6214530" y="952668"/>
            <a:ext cx="4628445" cy="386204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996D59-5590-1907-BDAB-D36B744C1D93}"/>
              </a:ext>
            </a:extLst>
          </p:cNvPr>
          <p:cNvSpPr txBox="1"/>
          <p:nvPr/>
        </p:nvSpPr>
        <p:spPr>
          <a:xfrm>
            <a:off x="3956756" y="5176951"/>
            <a:ext cx="4007555" cy="380617"/>
          </a:xfrm>
          <a:prstGeom prst="rect">
            <a:avLst/>
          </a:prstGeom>
          <a:noFill/>
        </p:spPr>
        <p:txBody>
          <a:bodyPr wrap="square" rtlCol="0">
            <a:spAutoFit/>
          </a:bodyPr>
          <a:lstStyle/>
          <a:p>
            <a:pPr algn="ctr"/>
            <a:r>
              <a:rPr lang="en-US" dirty="0">
                <a:latin typeface="Coconat" pitchFamily="2" charset="77"/>
              </a:rPr>
              <a:t>Contact</a:t>
            </a:r>
          </a:p>
        </p:txBody>
      </p:sp>
      <p:sp>
        <p:nvSpPr>
          <p:cNvPr id="8" name="TextBox 7">
            <a:extLst>
              <a:ext uri="{FF2B5EF4-FFF2-40B4-BE49-F238E27FC236}">
                <a16:creationId xmlns:a16="http://schemas.microsoft.com/office/drawing/2014/main" id="{2D2B6231-DA4D-A252-AEBA-41E5A9304699}"/>
              </a:ext>
            </a:extLst>
          </p:cNvPr>
          <p:cNvSpPr txBox="1"/>
          <p:nvPr/>
        </p:nvSpPr>
        <p:spPr>
          <a:xfrm>
            <a:off x="2912534" y="5557568"/>
            <a:ext cx="6096000" cy="1423467"/>
          </a:xfrm>
          <a:prstGeom prst="rect">
            <a:avLst/>
          </a:prstGeom>
          <a:noFill/>
        </p:spPr>
        <p:txBody>
          <a:bodyPr wrap="square">
            <a:spAutoFit/>
          </a:bodyPr>
          <a:lstStyle/>
          <a:p>
            <a:pPr marL="12700" algn="ctr" rtl="0">
              <a:spcBef>
                <a:spcPts val="0"/>
              </a:spcBef>
              <a:spcAft>
                <a:spcPts val="0"/>
              </a:spcAft>
            </a:pPr>
            <a:r>
              <a:rPr lang="en-ZA" sz="1400" b="0" i="0" u="none" strike="noStrike" dirty="0">
                <a:solidFill>
                  <a:srgbClr val="000000"/>
                </a:solidFill>
                <a:effectLst/>
                <a:latin typeface="Calibri" panose="020F0502020204030204" pitchFamily="34" charset="0"/>
              </a:rPr>
              <a:t>Name </a:t>
            </a:r>
            <a:endParaRPr lang="en-ZA" sz="1400" b="0" dirty="0">
              <a:effectLst/>
            </a:endParaRPr>
          </a:p>
          <a:p>
            <a:pPr marL="12700" algn="ctr" rtl="0">
              <a:spcBef>
                <a:spcPts val="100"/>
              </a:spcBef>
              <a:spcAft>
                <a:spcPts val="0"/>
              </a:spcAft>
            </a:pPr>
            <a:r>
              <a:rPr lang="en-ZA" sz="1400" b="0" i="0" u="none" strike="noStrike" dirty="0">
                <a:solidFill>
                  <a:srgbClr val="000000"/>
                </a:solidFill>
                <a:effectLst/>
                <a:latin typeface="Calibri" panose="020F0502020204030204" pitchFamily="34" charset="0"/>
              </a:rPr>
              <a:t>Contact number (including dialling code) </a:t>
            </a:r>
            <a:endParaRPr lang="en-ZA" sz="1400" b="0" dirty="0">
              <a:effectLst/>
            </a:endParaRPr>
          </a:p>
          <a:p>
            <a:pPr marL="12700" algn="ctr" rtl="0">
              <a:spcBef>
                <a:spcPts val="100"/>
              </a:spcBef>
              <a:spcAft>
                <a:spcPts val="0"/>
              </a:spcAft>
            </a:pPr>
            <a:r>
              <a:rPr lang="en-ZA" sz="1400" b="0" i="0" u="none" strike="noStrike" dirty="0">
                <a:solidFill>
                  <a:srgbClr val="000000"/>
                </a:solidFill>
                <a:effectLst/>
                <a:latin typeface="Calibri" panose="020F0502020204030204" pitchFamily="34" charset="0"/>
              </a:rPr>
              <a:t>Contact email address </a:t>
            </a:r>
            <a:endParaRPr lang="en-ZA" sz="1400" b="0" dirty="0">
              <a:effectLst/>
            </a:endParaRPr>
          </a:p>
          <a:p>
            <a:pPr marL="12700" algn="ctr" rtl="0">
              <a:spcBef>
                <a:spcPts val="100"/>
              </a:spcBef>
              <a:spcAft>
                <a:spcPts val="0"/>
              </a:spcAft>
            </a:pPr>
            <a:r>
              <a:rPr lang="en-ZA" sz="1400" b="0" i="0" u="none" strike="noStrike" dirty="0">
                <a:solidFill>
                  <a:srgbClr val="000000"/>
                </a:solidFill>
                <a:effectLst/>
                <a:latin typeface="Calibri" panose="020F0502020204030204" pitchFamily="34" charset="0"/>
              </a:rPr>
              <a:t>Web address</a:t>
            </a:r>
            <a:endParaRPr lang="en-ZA" sz="1400" b="0" dirty="0">
              <a:effectLst/>
            </a:endParaRPr>
          </a:p>
          <a:p>
            <a:br>
              <a:rPr lang="en-ZA" sz="1400" dirty="0"/>
            </a:br>
            <a:endParaRPr lang="en-US" sz="1400" dirty="0"/>
          </a:p>
        </p:txBody>
      </p:sp>
    </p:spTree>
    <p:extLst>
      <p:ext uri="{BB962C8B-B14F-4D97-AF65-F5344CB8AC3E}">
        <p14:creationId xmlns:p14="http://schemas.microsoft.com/office/powerpoint/2010/main" val="6734806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2B6231-DA4D-A252-AEBA-41E5A9304699}"/>
              </a:ext>
            </a:extLst>
          </p:cNvPr>
          <p:cNvSpPr txBox="1"/>
          <p:nvPr/>
        </p:nvSpPr>
        <p:spPr>
          <a:xfrm>
            <a:off x="2912534" y="5557568"/>
            <a:ext cx="6096000" cy="523220"/>
          </a:xfrm>
          <a:prstGeom prst="rect">
            <a:avLst/>
          </a:prstGeom>
          <a:noFill/>
        </p:spPr>
        <p:txBody>
          <a:bodyPr wrap="square">
            <a:spAutoFit/>
          </a:bodyPr>
          <a:lstStyle/>
          <a:p>
            <a:br>
              <a:rPr lang="en-ZA" sz="1400" dirty="0"/>
            </a:br>
            <a:endParaRPr lang="en-US" sz="1400" dirty="0"/>
          </a:p>
        </p:txBody>
      </p:sp>
      <p:sp>
        <p:nvSpPr>
          <p:cNvPr id="4" name="TextBox 3">
            <a:extLst>
              <a:ext uri="{FF2B5EF4-FFF2-40B4-BE49-F238E27FC236}">
                <a16:creationId xmlns:a16="http://schemas.microsoft.com/office/drawing/2014/main" id="{4B446ED1-A99E-EB2D-68D2-26064CF43AEA}"/>
              </a:ext>
            </a:extLst>
          </p:cNvPr>
          <p:cNvSpPr txBox="1"/>
          <p:nvPr/>
        </p:nvSpPr>
        <p:spPr>
          <a:xfrm>
            <a:off x="1624830" y="2459504"/>
            <a:ext cx="8942340" cy="1938992"/>
          </a:xfrm>
          <a:prstGeom prst="rect">
            <a:avLst/>
          </a:prstGeom>
          <a:noFill/>
        </p:spPr>
        <p:txBody>
          <a:bodyPr wrap="square" rtlCol="0">
            <a:spAutoFit/>
          </a:bodyPr>
          <a:lstStyle/>
          <a:p>
            <a:pPr algn="ctr"/>
            <a:r>
              <a:rPr lang="en-US" sz="6000" dirty="0">
                <a:latin typeface="Coconat" pitchFamily="2" charset="77"/>
              </a:rPr>
              <a:t>EXAMPLE TEMPLATE</a:t>
            </a:r>
          </a:p>
        </p:txBody>
      </p:sp>
    </p:spTree>
    <p:extLst>
      <p:ext uri="{BB962C8B-B14F-4D97-AF65-F5344CB8AC3E}">
        <p14:creationId xmlns:p14="http://schemas.microsoft.com/office/powerpoint/2010/main" val="162604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96EF74F-7625-2518-B823-4CC1CE7DF14A}"/>
              </a:ext>
            </a:extLst>
          </p:cNvPr>
          <p:cNvSpPr txBox="1"/>
          <p:nvPr/>
        </p:nvSpPr>
        <p:spPr>
          <a:xfrm>
            <a:off x="3708400" y="418440"/>
            <a:ext cx="4820355" cy="369332"/>
          </a:xfrm>
          <a:prstGeom prst="rect">
            <a:avLst/>
          </a:prstGeom>
          <a:noFill/>
        </p:spPr>
        <p:txBody>
          <a:bodyPr wrap="square" rtlCol="0">
            <a:spAutoFit/>
          </a:bodyPr>
          <a:lstStyle/>
          <a:p>
            <a:pPr algn="ctr"/>
            <a:r>
              <a:rPr lang="en-US" b="1" dirty="0">
                <a:latin typeface="Gibson" pitchFamily="2" charset="77"/>
              </a:rPr>
              <a:t>BORGO EGNAZIA</a:t>
            </a:r>
          </a:p>
        </p:txBody>
      </p:sp>
      <p:sp>
        <p:nvSpPr>
          <p:cNvPr id="5" name="TextBox 4">
            <a:extLst>
              <a:ext uri="{FF2B5EF4-FFF2-40B4-BE49-F238E27FC236}">
                <a16:creationId xmlns:a16="http://schemas.microsoft.com/office/drawing/2014/main" id="{82CAD173-E13A-4EE3-7839-B34481A59F77}"/>
              </a:ext>
            </a:extLst>
          </p:cNvPr>
          <p:cNvSpPr txBox="1"/>
          <p:nvPr/>
        </p:nvSpPr>
        <p:spPr>
          <a:xfrm>
            <a:off x="3685822" y="787772"/>
            <a:ext cx="4820355" cy="369332"/>
          </a:xfrm>
          <a:prstGeom prst="rect">
            <a:avLst/>
          </a:prstGeom>
          <a:noFill/>
        </p:spPr>
        <p:txBody>
          <a:bodyPr wrap="square" rtlCol="0">
            <a:spAutoFit/>
          </a:bodyPr>
          <a:lstStyle/>
          <a:p>
            <a:pPr algn="ctr"/>
            <a:r>
              <a:rPr lang="en-US" dirty="0">
                <a:latin typeface="Gibson" pitchFamily="2" charset="77"/>
              </a:rPr>
              <a:t>BORGO DREAMING</a:t>
            </a:r>
          </a:p>
        </p:txBody>
      </p:sp>
      <p:sp>
        <p:nvSpPr>
          <p:cNvPr id="12" name="TextBox 11">
            <a:extLst>
              <a:ext uri="{FF2B5EF4-FFF2-40B4-BE49-F238E27FC236}">
                <a16:creationId xmlns:a16="http://schemas.microsoft.com/office/drawing/2014/main" id="{0A6867A7-72E0-329E-B23C-E0EF751FACBB}"/>
              </a:ext>
            </a:extLst>
          </p:cNvPr>
          <p:cNvSpPr txBox="1"/>
          <p:nvPr/>
        </p:nvSpPr>
        <p:spPr>
          <a:xfrm>
            <a:off x="5993886" y="1526436"/>
            <a:ext cx="5824041" cy="5139869"/>
          </a:xfrm>
          <a:prstGeom prst="rect">
            <a:avLst/>
          </a:prstGeom>
          <a:noFill/>
        </p:spPr>
        <p:txBody>
          <a:bodyPr wrap="square">
            <a:spAutoFit/>
          </a:bodyPr>
          <a:lstStyle/>
          <a:p>
            <a:pPr marL="109842" marR="97155" indent="-635" algn="ctr" rtl="0">
              <a:spcBef>
                <a:spcPts val="0"/>
              </a:spcBef>
              <a:spcAft>
                <a:spcPts val="0"/>
              </a:spcAft>
            </a:pPr>
            <a:r>
              <a:rPr lang="en-ZA" b="0" i="0" u="none" strike="noStrike" dirty="0">
                <a:solidFill>
                  <a:srgbClr val="000000"/>
                </a:solidFill>
                <a:effectLst/>
                <a:latin typeface="Gibson" pitchFamily="2" charset="77"/>
              </a:rPr>
              <a:t>Borgo </a:t>
            </a:r>
            <a:r>
              <a:rPr lang="en-ZA" b="0" i="0" u="none" strike="noStrike" dirty="0" err="1">
                <a:solidFill>
                  <a:srgbClr val="000000"/>
                </a:solidFill>
                <a:effectLst/>
                <a:latin typeface="Gibson" pitchFamily="2" charset="77"/>
              </a:rPr>
              <a:t>Egnazia</a:t>
            </a:r>
            <a:r>
              <a:rPr lang="en-ZA" b="0" i="0" u="none" strike="noStrike" dirty="0">
                <a:solidFill>
                  <a:srgbClr val="000000"/>
                </a:solidFill>
                <a:effectLst/>
                <a:latin typeface="Gibson" pitchFamily="2" charset="77"/>
              </a:rPr>
              <a:t> weaves together a journey through all  the magical highlights of Puglia. This all inclusive four night, five­‐day journey starts with a visit to the quaint old town of Puglia. Here you will  experience a true Italian meal. Get whisked across the Apulian landscape to discover the natural beauty of this region. Stop at small coastal villages and towns that make up the heritage of this region.</a:t>
            </a:r>
            <a:endParaRPr lang="en-ZA" b="0" dirty="0">
              <a:effectLst/>
              <a:latin typeface="Gibson" pitchFamily="2" charset="77"/>
            </a:endParaRPr>
          </a:p>
          <a:p>
            <a:pPr marL="153670" marR="140970" indent="-635" algn="ctr" rtl="0">
              <a:spcBef>
                <a:spcPts val="5"/>
              </a:spcBef>
              <a:spcAft>
                <a:spcPts val="0"/>
              </a:spcAft>
            </a:pPr>
            <a:br>
              <a:rPr lang="en-ZA" b="0" dirty="0">
                <a:effectLst/>
                <a:latin typeface="Gibson" pitchFamily="2" charset="77"/>
              </a:rPr>
            </a:br>
            <a:r>
              <a:rPr lang="en-ZA" b="0" i="0" u="none" strike="noStrike" dirty="0">
                <a:solidFill>
                  <a:srgbClr val="000000"/>
                </a:solidFill>
                <a:effectLst/>
                <a:latin typeface="Gibson" pitchFamily="2" charset="77"/>
              </a:rPr>
              <a:t>Spend a day exploring the vast stretches of pristine beaches where you will encounter stunning sites, intriguing culture and fascinating geology.</a:t>
            </a:r>
            <a:endParaRPr lang="en-ZA" b="0" dirty="0">
              <a:effectLst/>
              <a:latin typeface="Gibson" pitchFamily="2" charset="77"/>
            </a:endParaRPr>
          </a:p>
          <a:p>
            <a:pPr marL="99695" marR="86995" indent="-635" algn="ctr" rtl="0">
              <a:spcBef>
                <a:spcPts val="0"/>
              </a:spcBef>
              <a:spcAft>
                <a:spcPts val="0"/>
              </a:spcAft>
            </a:pPr>
            <a:br>
              <a:rPr lang="en-ZA" b="0" dirty="0">
                <a:effectLst/>
                <a:latin typeface="Gibson" pitchFamily="2" charset="77"/>
              </a:rPr>
            </a:br>
            <a:r>
              <a:rPr lang="en-ZA" b="0" dirty="0">
                <a:effectLst/>
                <a:latin typeface="Gibson" pitchFamily="2" charset="77"/>
              </a:rPr>
              <a:t>Spend a day at </a:t>
            </a:r>
            <a:r>
              <a:rPr lang="en-ZA" b="0" dirty="0" err="1">
                <a:effectLst/>
                <a:latin typeface="Gibson" pitchFamily="2" charset="77"/>
              </a:rPr>
              <a:t>Vair</a:t>
            </a:r>
            <a:r>
              <a:rPr lang="en-ZA" b="0" dirty="0">
                <a:effectLst/>
                <a:latin typeface="Gibson" pitchFamily="2" charset="77"/>
              </a:rPr>
              <a:t> Spa and take advantage of the Roman Thermal Baths, Floatation Tank and beautiful pools.</a:t>
            </a:r>
            <a:br>
              <a:rPr lang="en-ZA" sz="2000" dirty="0">
                <a:latin typeface="Gibson" pitchFamily="2" charset="77"/>
              </a:rPr>
            </a:br>
            <a:br>
              <a:rPr lang="en-ZA" sz="2000" dirty="0">
                <a:latin typeface="Gibson" pitchFamily="2" charset="77"/>
              </a:rPr>
            </a:br>
            <a:endParaRPr lang="en-US" sz="2000" dirty="0">
              <a:latin typeface="Gibson" pitchFamily="2" charset="77"/>
            </a:endParaRPr>
          </a:p>
        </p:txBody>
      </p:sp>
      <p:pic>
        <p:nvPicPr>
          <p:cNvPr id="3" name="Picture 2" descr="A courtyard of a building&#10;&#10;Description automatically generated">
            <a:extLst>
              <a:ext uri="{FF2B5EF4-FFF2-40B4-BE49-F238E27FC236}">
                <a16:creationId xmlns:a16="http://schemas.microsoft.com/office/drawing/2014/main" id="{932D9650-1B9C-3FE9-3B24-C07AEA8CF6B8}"/>
              </a:ext>
            </a:extLst>
          </p:cNvPr>
          <p:cNvPicPr>
            <a:picLocks noChangeAspect="1"/>
          </p:cNvPicPr>
          <p:nvPr/>
        </p:nvPicPr>
        <p:blipFill rotWithShape="1">
          <a:blip r:embed="rId3"/>
          <a:srcRect b="38585"/>
          <a:stretch/>
        </p:blipFill>
        <p:spPr>
          <a:xfrm>
            <a:off x="374073" y="1526436"/>
            <a:ext cx="5223164" cy="4811105"/>
          </a:xfrm>
          <a:prstGeom prst="rect">
            <a:avLst/>
          </a:prstGeom>
        </p:spPr>
      </p:pic>
    </p:spTree>
    <p:extLst>
      <p:ext uri="{BB962C8B-B14F-4D97-AF65-F5344CB8AC3E}">
        <p14:creationId xmlns:p14="http://schemas.microsoft.com/office/powerpoint/2010/main" val="3843803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D865900-4C06-9368-A640-9DF91212FE21}"/>
              </a:ext>
            </a:extLst>
          </p:cNvPr>
          <p:cNvSpPr txBox="1"/>
          <p:nvPr/>
        </p:nvSpPr>
        <p:spPr>
          <a:xfrm>
            <a:off x="3047993" y="503337"/>
            <a:ext cx="6096000" cy="646331"/>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ZA" b="0" dirty="0">
                <a:effectLst/>
                <a:latin typeface="Gibson" pitchFamily="2" charset="77"/>
              </a:rPr>
              <a:t>  6 – 12 November 2023</a:t>
            </a:r>
          </a:p>
          <a:p>
            <a:pPr algn="ctr"/>
            <a:r>
              <a:rPr lang="en-ZA" dirty="0">
                <a:latin typeface="Gibson" pitchFamily="2" charset="77"/>
              </a:rPr>
              <a:t>19 – 25 November 2023</a:t>
            </a:r>
            <a:endParaRPr lang="en-US" dirty="0">
              <a:latin typeface="Gibson" pitchFamily="2" charset="77"/>
            </a:endParaRPr>
          </a:p>
        </p:txBody>
      </p:sp>
      <p:sp>
        <p:nvSpPr>
          <p:cNvPr id="8" name="TextBox 7">
            <a:extLst>
              <a:ext uri="{FF2B5EF4-FFF2-40B4-BE49-F238E27FC236}">
                <a16:creationId xmlns:a16="http://schemas.microsoft.com/office/drawing/2014/main" id="{C9E7FFCD-22C4-754E-16FA-D4DD889222C4}"/>
              </a:ext>
            </a:extLst>
          </p:cNvPr>
          <p:cNvSpPr txBox="1"/>
          <p:nvPr/>
        </p:nvSpPr>
        <p:spPr>
          <a:xfrm>
            <a:off x="1365954" y="2232779"/>
            <a:ext cx="2404533"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ZA" b="0" dirty="0">
                <a:effectLst/>
                <a:latin typeface="Gibson" pitchFamily="2" charset="77"/>
              </a:rPr>
              <a:t> Complimentary </a:t>
            </a:r>
            <a:endParaRPr lang="en-US" dirty="0">
              <a:latin typeface="Gibson" pitchFamily="2" charset="77"/>
            </a:endParaRPr>
          </a:p>
        </p:txBody>
      </p:sp>
      <p:sp>
        <p:nvSpPr>
          <p:cNvPr id="9" name="TextBox 8">
            <a:extLst>
              <a:ext uri="{FF2B5EF4-FFF2-40B4-BE49-F238E27FC236}">
                <a16:creationId xmlns:a16="http://schemas.microsoft.com/office/drawing/2014/main" id="{9786B9CC-EBB2-4049-F504-7AE3CF796E01}"/>
              </a:ext>
            </a:extLst>
          </p:cNvPr>
          <p:cNvSpPr txBox="1"/>
          <p:nvPr/>
        </p:nvSpPr>
        <p:spPr>
          <a:xfrm>
            <a:off x="4910664" y="2229823"/>
            <a:ext cx="2404533"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ZA" b="0" dirty="0">
                <a:effectLst/>
                <a:latin typeface="Gibson" pitchFamily="2" charset="77"/>
              </a:rPr>
              <a:t> </a:t>
            </a:r>
            <a:r>
              <a:rPr lang="en-ZA" dirty="0">
                <a:latin typeface="Gibson" pitchFamily="2" charset="77"/>
              </a:rPr>
              <a:t>€50 per night</a:t>
            </a:r>
            <a:endParaRPr lang="en-US" dirty="0">
              <a:latin typeface="Gibson" pitchFamily="2" charset="77"/>
            </a:endParaRPr>
          </a:p>
        </p:txBody>
      </p:sp>
      <p:sp>
        <p:nvSpPr>
          <p:cNvPr id="10" name="TextBox 9">
            <a:extLst>
              <a:ext uri="{FF2B5EF4-FFF2-40B4-BE49-F238E27FC236}">
                <a16:creationId xmlns:a16="http://schemas.microsoft.com/office/drawing/2014/main" id="{90013C0E-27B8-7773-C470-8CA5FF425326}"/>
              </a:ext>
            </a:extLst>
          </p:cNvPr>
          <p:cNvSpPr txBox="1"/>
          <p:nvPr/>
        </p:nvSpPr>
        <p:spPr>
          <a:xfrm>
            <a:off x="8108240" y="2232354"/>
            <a:ext cx="2404533"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ZA" b="0" dirty="0">
                <a:effectLst/>
                <a:latin typeface="Gibson" pitchFamily="2" charset="77"/>
              </a:rPr>
              <a:t> N/A</a:t>
            </a:r>
            <a:endParaRPr lang="en-US" dirty="0">
              <a:latin typeface="Gibson" pitchFamily="2" charset="77"/>
            </a:endParaRPr>
          </a:p>
        </p:txBody>
      </p:sp>
      <p:sp>
        <p:nvSpPr>
          <p:cNvPr id="11" name="Rectangle 10">
            <a:extLst>
              <a:ext uri="{FF2B5EF4-FFF2-40B4-BE49-F238E27FC236}">
                <a16:creationId xmlns:a16="http://schemas.microsoft.com/office/drawing/2014/main" id="{4ED3E4F7-939E-DC23-9D59-CEF80F67E3C3}"/>
              </a:ext>
            </a:extLst>
          </p:cNvPr>
          <p:cNvSpPr/>
          <p:nvPr/>
        </p:nvSpPr>
        <p:spPr>
          <a:xfrm>
            <a:off x="767646" y="3414867"/>
            <a:ext cx="5147735" cy="273345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Gibson" pitchFamily="2" charset="77"/>
            </a:endParaRPr>
          </a:p>
        </p:txBody>
      </p:sp>
      <p:sp>
        <p:nvSpPr>
          <p:cNvPr id="12" name="Rectangle 11">
            <a:extLst>
              <a:ext uri="{FF2B5EF4-FFF2-40B4-BE49-F238E27FC236}">
                <a16:creationId xmlns:a16="http://schemas.microsoft.com/office/drawing/2014/main" id="{0640C03A-30FF-8E9D-DA69-71F8E4FF88EB}"/>
              </a:ext>
            </a:extLst>
          </p:cNvPr>
          <p:cNvSpPr/>
          <p:nvPr/>
        </p:nvSpPr>
        <p:spPr>
          <a:xfrm>
            <a:off x="6276620" y="3414867"/>
            <a:ext cx="5147734" cy="273345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Gibson" pitchFamily="2" charset="77"/>
            </a:endParaRPr>
          </a:p>
        </p:txBody>
      </p:sp>
      <p:sp>
        <p:nvSpPr>
          <p:cNvPr id="2" name="TextBox 1">
            <a:extLst>
              <a:ext uri="{FF2B5EF4-FFF2-40B4-BE49-F238E27FC236}">
                <a16:creationId xmlns:a16="http://schemas.microsoft.com/office/drawing/2014/main" id="{A9AFB9A2-DAD1-5519-2FCC-C2A8F6BE7A23}"/>
              </a:ext>
            </a:extLst>
          </p:cNvPr>
          <p:cNvSpPr txBox="1"/>
          <p:nvPr/>
        </p:nvSpPr>
        <p:spPr>
          <a:xfrm>
            <a:off x="4272842" y="96518"/>
            <a:ext cx="4007555" cy="380617"/>
          </a:xfrm>
          <a:prstGeom prst="rect">
            <a:avLst/>
          </a:prstGeom>
          <a:noFill/>
        </p:spPr>
        <p:txBody>
          <a:bodyPr wrap="square" rtlCol="0">
            <a:spAutoFit/>
          </a:bodyPr>
          <a:lstStyle/>
          <a:p>
            <a:pPr algn="ctr"/>
            <a:r>
              <a:rPr lang="en-US" dirty="0">
                <a:latin typeface="Coconat" pitchFamily="2" charset="77"/>
              </a:rPr>
              <a:t>When?</a:t>
            </a:r>
          </a:p>
        </p:txBody>
      </p:sp>
      <p:sp>
        <p:nvSpPr>
          <p:cNvPr id="3" name="TextBox 2">
            <a:extLst>
              <a:ext uri="{FF2B5EF4-FFF2-40B4-BE49-F238E27FC236}">
                <a16:creationId xmlns:a16="http://schemas.microsoft.com/office/drawing/2014/main" id="{059A0BDA-EEA7-FCA0-6D58-D85FCA72BAE4}"/>
              </a:ext>
            </a:extLst>
          </p:cNvPr>
          <p:cNvSpPr txBox="1"/>
          <p:nvPr/>
        </p:nvSpPr>
        <p:spPr>
          <a:xfrm>
            <a:off x="564442" y="1738433"/>
            <a:ext cx="4007555" cy="380617"/>
          </a:xfrm>
          <a:prstGeom prst="rect">
            <a:avLst/>
          </a:prstGeom>
          <a:noFill/>
        </p:spPr>
        <p:txBody>
          <a:bodyPr wrap="square" rtlCol="0">
            <a:spAutoFit/>
          </a:bodyPr>
          <a:lstStyle/>
          <a:p>
            <a:pPr algn="ctr"/>
            <a:r>
              <a:rPr lang="en-US" dirty="0">
                <a:latin typeface="Coconat" pitchFamily="2" charset="77"/>
              </a:rPr>
              <a:t>Buyers</a:t>
            </a:r>
          </a:p>
        </p:txBody>
      </p:sp>
      <p:sp>
        <p:nvSpPr>
          <p:cNvPr id="4" name="TextBox 3">
            <a:extLst>
              <a:ext uri="{FF2B5EF4-FFF2-40B4-BE49-F238E27FC236}">
                <a16:creationId xmlns:a16="http://schemas.microsoft.com/office/drawing/2014/main" id="{A9E73BDC-F709-7187-9237-429F7496F50A}"/>
              </a:ext>
            </a:extLst>
          </p:cNvPr>
          <p:cNvSpPr txBox="1"/>
          <p:nvPr/>
        </p:nvSpPr>
        <p:spPr>
          <a:xfrm>
            <a:off x="4109152" y="1805906"/>
            <a:ext cx="4007555" cy="380617"/>
          </a:xfrm>
          <a:prstGeom prst="rect">
            <a:avLst/>
          </a:prstGeom>
          <a:noFill/>
        </p:spPr>
        <p:txBody>
          <a:bodyPr wrap="square" rtlCol="0">
            <a:spAutoFit/>
          </a:bodyPr>
          <a:lstStyle/>
          <a:p>
            <a:pPr algn="ctr"/>
            <a:r>
              <a:rPr lang="en-US" dirty="0">
                <a:latin typeface="Coconat" pitchFamily="2" charset="77"/>
              </a:rPr>
              <a:t>Press</a:t>
            </a:r>
          </a:p>
        </p:txBody>
      </p:sp>
      <p:sp>
        <p:nvSpPr>
          <p:cNvPr id="5" name="TextBox 4">
            <a:extLst>
              <a:ext uri="{FF2B5EF4-FFF2-40B4-BE49-F238E27FC236}">
                <a16:creationId xmlns:a16="http://schemas.microsoft.com/office/drawing/2014/main" id="{DFE287E7-C2CE-AF50-75A1-A880A05FEEA3}"/>
              </a:ext>
            </a:extLst>
          </p:cNvPr>
          <p:cNvSpPr txBox="1"/>
          <p:nvPr/>
        </p:nvSpPr>
        <p:spPr>
          <a:xfrm>
            <a:off x="7315197" y="1829599"/>
            <a:ext cx="4007555" cy="380617"/>
          </a:xfrm>
          <a:prstGeom prst="rect">
            <a:avLst/>
          </a:prstGeom>
          <a:noFill/>
        </p:spPr>
        <p:txBody>
          <a:bodyPr wrap="square" rtlCol="0">
            <a:spAutoFit/>
          </a:bodyPr>
          <a:lstStyle/>
          <a:p>
            <a:pPr algn="ctr"/>
            <a:r>
              <a:rPr lang="en-US" dirty="0">
                <a:latin typeface="Coconat" pitchFamily="2" charset="77"/>
              </a:rPr>
              <a:t>Exhibitors</a:t>
            </a:r>
          </a:p>
        </p:txBody>
      </p:sp>
      <p:sp>
        <p:nvSpPr>
          <p:cNvPr id="7" name="TextBox 6">
            <a:extLst>
              <a:ext uri="{FF2B5EF4-FFF2-40B4-BE49-F238E27FC236}">
                <a16:creationId xmlns:a16="http://schemas.microsoft.com/office/drawing/2014/main" id="{5247EDF3-EA66-5534-19F1-77E24DD06C1B}"/>
              </a:ext>
            </a:extLst>
          </p:cNvPr>
          <p:cNvSpPr txBox="1"/>
          <p:nvPr/>
        </p:nvSpPr>
        <p:spPr>
          <a:xfrm>
            <a:off x="1337735" y="2960793"/>
            <a:ext cx="4007555" cy="380617"/>
          </a:xfrm>
          <a:prstGeom prst="rect">
            <a:avLst/>
          </a:prstGeom>
          <a:noFill/>
        </p:spPr>
        <p:txBody>
          <a:bodyPr wrap="square" rtlCol="0">
            <a:spAutoFit/>
          </a:bodyPr>
          <a:lstStyle/>
          <a:p>
            <a:pPr algn="ctr"/>
            <a:r>
              <a:rPr lang="en-US" dirty="0">
                <a:latin typeface="Coconat" pitchFamily="2" charset="77"/>
              </a:rPr>
              <a:t>What’s included?</a:t>
            </a:r>
          </a:p>
        </p:txBody>
      </p:sp>
      <p:sp>
        <p:nvSpPr>
          <p:cNvPr id="13" name="TextBox 12">
            <a:extLst>
              <a:ext uri="{FF2B5EF4-FFF2-40B4-BE49-F238E27FC236}">
                <a16:creationId xmlns:a16="http://schemas.microsoft.com/office/drawing/2014/main" id="{2EB7CD74-0619-415A-0AD8-C3B7B806D27A}"/>
              </a:ext>
            </a:extLst>
          </p:cNvPr>
          <p:cNvSpPr txBox="1"/>
          <p:nvPr/>
        </p:nvSpPr>
        <p:spPr>
          <a:xfrm>
            <a:off x="6716887" y="2951051"/>
            <a:ext cx="4007555" cy="380617"/>
          </a:xfrm>
          <a:prstGeom prst="rect">
            <a:avLst/>
          </a:prstGeom>
          <a:noFill/>
        </p:spPr>
        <p:txBody>
          <a:bodyPr wrap="square" rtlCol="0">
            <a:spAutoFit/>
          </a:bodyPr>
          <a:lstStyle/>
          <a:p>
            <a:pPr algn="ctr"/>
            <a:r>
              <a:rPr lang="en-US" dirty="0">
                <a:latin typeface="Coconat" pitchFamily="2" charset="77"/>
              </a:rPr>
              <a:t>What’s excluded?</a:t>
            </a:r>
          </a:p>
        </p:txBody>
      </p:sp>
      <p:sp>
        <p:nvSpPr>
          <p:cNvPr id="14" name="TextBox 13">
            <a:extLst>
              <a:ext uri="{FF2B5EF4-FFF2-40B4-BE49-F238E27FC236}">
                <a16:creationId xmlns:a16="http://schemas.microsoft.com/office/drawing/2014/main" id="{4566B50C-8CEC-C916-6753-289E2EDC6E9F}"/>
              </a:ext>
            </a:extLst>
          </p:cNvPr>
          <p:cNvSpPr txBox="1"/>
          <p:nvPr/>
        </p:nvSpPr>
        <p:spPr>
          <a:xfrm>
            <a:off x="4092216" y="1285919"/>
            <a:ext cx="4007555" cy="400110"/>
          </a:xfrm>
          <a:prstGeom prst="rect">
            <a:avLst/>
          </a:prstGeom>
          <a:noFill/>
        </p:spPr>
        <p:txBody>
          <a:bodyPr wrap="square" rtlCol="0">
            <a:spAutoFit/>
          </a:bodyPr>
          <a:lstStyle/>
          <a:p>
            <a:pPr algn="ctr"/>
            <a:r>
              <a:rPr lang="en-US" sz="2000" dirty="0">
                <a:latin typeface="Coconat" pitchFamily="2" charset="77"/>
              </a:rPr>
              <a:t>How much?</a:t>
            </a:r>
          </a:p>
        </p:txBody>
      </p:sp>
      <p:sp>
        <p:nvSpPr>
          <p:cNvPr id="15" name="TextBox 14">
            <a:extLst>
              <a:ext uri="{FF2B5EF4-FFF2-40B4-BE49-F238E27FC236}">
                <a16:creationId xmlns:a16="http://schemas.microsoft.com/office/drawing/2014/main" id="{72B1AF02-19A4-75D2-935F-71371B0A2899}"/>
              </a:ext>
            </a:extLst>
          </p:cNvPr>
          <p:cNvSpPr txBox="1"/>
          <p:nvPr/>
        </p:nvSpPr>
        <p:spPr>
          <a:xfrm>
            <a:off x="901897" y="3581264"/>
            <a:ext cx="3011594" cy="1477328"/>
          </a:xfrm>
          <a:prstGeom prst="rect">
            <a:avLst/>
          </a:prstGeom>
          <a:noFill/>
        </p:spPr>
        <p:txBody>
          <a:bodyPr wrap="none" rtlCol="0">
            <a:spAutoFit/>
          </a:bodyPr>
          <a:lstStyle/>
          <a:p>
            <a:pPr marL="285750" indent="-285750">
              <a:buFont typeface="Arial" panose="020B0604020202020204" pitchFamily="34" charset="0"/>
              <a:buChar char="•"/>
            </a:pPr>
            <a:r>
              <a:rPr lang="en-US" dirty="0"/>
              <a:t>Full Board Accommodation</a:t>
            </a:r>
          </a:p>
          <a:p>
            <a:pPr marL="285750" indent="-285750">
              <a:buFont typeface="Arial" panose="020B0604020202020204" pitchFamily="34" charset="0"/>
              <a:buChar char="•"/>
            </a:pPr>
            <a:r>
              <a:rPr lang="en-US" dirty="0"/>
              <a:t>All meals</a:t>
            </a:r>
          </a:p>
          <a:p>
            <a:pPr marL="285750" indent="-285750">
              <a:buFont typeface="Arial" panose="020B0604020202020204" pitchFamily="34" charset="0"/>
              <a:buChar char="•"/>
            </a:pPr>
            <a:r>
              <a:rPr lang="en-US" dirty="0"/>
              <a:t>Spa Treatments</a:t>
            </a:r>
          </a:p>
          <a:p>
            <a:pPr marL="285750" indent="-285750">
              <a:buFont typeface="Arial" panose="020B0604020202020204" pitchFamily="34" charset="0"/>
              <a:buChar char="•"/>
            </a:pPr>
            <a:r>
              <a:rPr lang="en-US" dirty="0"/>
              <a:t>Daily Excursions</a:t>
            </a:r>
          </a:p>
          <a:p>
            <a:pPr marL="285750" indent="-285750">
              <a:buFont typeface="Arial" panose="020B0604020202020204" pitchFamily="34" charset="0"/>
              <a:buChar char="•"/>
            </a:pPr>
            <a:endParaRPr lang="en-US" dirty="0"/>
          </a:p>
        </p:txBody>
      </p:sp>
      <p:sp>
        <p:nvSpPr>
          <p:cNvPr id="16" name="TextBox 15">
            <a:extLst>
              <a:ext uri="{FF2B5EF4-FFF2-40B4-BE49-F238E27FC236}">
                <a16:creationId xmlns:a16="http://schemas.microsoft.com/office/drawing/2014/main" id="{D3D7E26B-B6D5-37A0-3D3E-45FBCA49657E}"/>
              </a:ext>
            </a:extLst>
          </p:cNvPr>
          <p:cNvSpPr txBox="1"/>
          <p:nvPr/>
        </p:nvSpPr>
        <p:spPr>
          <a:xfrm>
            <a:off x="6523566" y="3581264"/>
            <a:ext cx="2347887" cy="1477328"/>
          </a:xfrm>
          <a:prstGeom prst="rect">
            <a:avLst/>
          </a:prstGeom>
          <a:noFill/>
        </p:spPr>
        <p:txBody>
          <a:bodyPr wrap="none" rtlCol="0">
            <a:spAutoFit/>
          </a:bodyPr>
          <a:lstStyle/>
          <a:p>
            <a:pPr marL="285750" indent="-285750">
              <a:buFont typeface="Arial" panose="020B0604020202020204" pitchFamily="34" charset="0"/>
              <a:buChar char="•"/>
            </a:pPr>
            <a:r>
              <a:rPr lang="en-US" dirty="0"/>
              <a:t>International Flights</a:t>
            </a:r>
          </a:p>
          <a:p>
            <a:pPr marL="285750" indent="-285750">
              <a:buFont typeface="Arial" panose="020B0604020202020204" pitchFamily="34" charset="0"/>
              <a:buChar char="•"/>
            </a:pPr>
            <a:r>
              <a:rPr lang="en-US" dirty="0"/>
              <a:t>Premium Drinks</a:t>
            </a:r>
          </a:p>
          <a:p>
            <a:pPr marL="285750" indent="-285750">
              <a:buFont typeface="Arial" panose="020B0604020202020204" pitchFamily="34" charset="0"/>
              <a:buChar char="•"/>
            </a:pPr>
            <a:r>
              <a:rPr lang="en-US" dirty="0"/>
              <a:t>Levies and Taxes</a:t>
            </a:r>
          </a:p>
          <a:p>
            <a:pPr marL="285750" indent="-285750">
              <a:buFont typeface="Arial" panose="020B0604020202020204" pitchFamily="34" charset="0"/>
              <a:buChar char="•"/>
            </a:pPr>
            <a:r>
              <a:rPr lang="en-US" dirty="0"/>
              <a:t>Return Transfers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6926874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TotalTime>
  <Words>711</Words>
  <Application>Microsoft Macintosh PowerPoint</Application>
  <PresentationFormat>Widescreen</PresentationFormat>
  <Paragraphs>84</Paragraphs>
  <Slides>10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Calibri Light</vt:lpstr>
      <vt:lpstr>Coconat</vt:lpstr>
      <vt:lpstr>Gibson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Dianne Beyond</dc:creator>
  <cp:lastModifiedBy>Dianne Beyond</cp:lastModifiedBy>
  <cp:revision>6</cp:revision>
  <dcterms:created xsi:type="dcterms:W3CDTF">2023-01-31T13:23:01Z</dcterms:created>
  <dcterms:modified xsi:type="dcterms:W3CDTF">2023-07-12T12:20:45Z</dcterms:modified>
</cp:coreProperties>
</file>